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694" r:id="rId3"/>
    <p:sldMasterId id="2147483672" r:id="rId4"/>
    <p:sldMasterId id="2147483697" r:id="rId5"/>
    <p:sldMasterId id="2147483701" r:id="rId6"/>
  </p:sldMasterIdLst>
  <p:notesMasterIdLst>
    <p:notesMasterId r:id="rId38"/>
  </p:notesMasterIdLst>
  <p:sldIdLst>
    <p:sldId id="259" r:id="rId7"/>
    <p:sldId id="266" r:id="rId8"/>
    <p:sldId id="1061" r:id="rId9"/>
    <p:sldId id="299" r:id="rId10"/>
    <p:sldId id="1068" r:id="rId11"/>
    <p:sldId id="1052" r:id="rId12"/>
    <p:sldId id="1062" r:id="rId13"/>
    <p:sldId id="1063" r:id="rId14"/>
    <p:sldId id="1045" r:id="rId15"/>
    <p:sldId id="1038" r:id="rId16"/>
    <p:sldId id="1058" r:id="rId17"/>
    <p:sldId id="1044" r:id="rId18"/>
    <p:sldId id="1047" r:id="rId19"/>
    <p:sldId id="1069" r:id="rId20"/>
    <p:sldId id="1070" r:id="rId21"/>
    <p:sldId id="1049" r:id="rId22"/>
    <p:sldId id="1046" r:id="rId23"/>
    <p:sldId id="1057" r:id="rId24"/>
    <p:sldId id="1059" r:id="rId25"/>
    <p:sldId id="1056" r:id="rId26"/>
    <p:sldId id="1064" r:id="rId27"/>
    <p:sldId id="1065" r:id="rId28"/>
    <p:sldId id="1055" r:id="rId29"/>
    <p:sldId id="1071" r:id="rId30"/>
    <p:sldId id="1072" r:id="rId31"/>
    <p:sldId id="1048" r:id="rId32"/>
    <p:sldId id="1066" r:id="rId33"/>
    <p:sldId id="1051" r:id="rId34"/>
    <p:sldId id="1053" r:id="rId35"/>
    <p:sldId id="1054" r:id="rId36"/>
    <p:sldId id="104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486D77"/>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55033C-E9C9-4D3C-9FA0-8CB54D00BDB5}" v="36" dt="2025-10-01T12:36:33.0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107" d="100"/>
          <a:sy n="107" d="100"/>
        </p:scale>
        <p:origin x="516"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Iacobone" userId="e2471506-7d56-4e60-b871-e18df9deb836" providerId="ADAL" clId="{5655033C-E9C9-4D3C-9FA0-8CB54D00BDB5}"/>
    <pc:docChg chg="undo custSel delSld modSld">
      <pc:chgData name="Christian Iacobone" userId="e2471506-7d56-4e60-b871-e18df9deb836" providerId="ADAL" clId="{5655033C-E9C9-4D3C-9FA0-8CB54D00BDB5}" dt="2025-10-01T12:36:53.725" v="270" actId="1076"/>
      <pc:docMkLst>
        <pc:docMk/>
      </pc:docMkLst>
      <pc:sldChg chg="addSp delSp modSp mod">
        <pc:chgData name="Christian Iacobone" userId="e2471506-7d56-4e60-b871-e18df9deb836" providerId="ADAL" clId="{5655033C-E9C9-4D3C-9FA0-8CB54D00BDB5}" dt="2025-10-01T07:39:39.786" v="46" actId="1076"/>
        <pc:sldMkLst>
          <pc:docMk/>
          <pc:sldMk cId="2076782328" sldId="259"/>
        </pc:sldMkLst>
        <pc:spChg chg="del mod">
          <ac:chgData name="Christian Iacobone" userId="e2471506-7d56-4e60-b871-e18df9deb836" providerId="ADAL" clId="{5655033C-E9C9-4D3C-9FA0-8CB54D00BDB5}" dt="2025-10-01T07:35:35.354" v="2"/>
          <ac:spMkLst>
            <pc:docMk/>
            <pc:sldMk cId="2076782328" sldId="259"/>
            <ac:spMk id="2" creationId="{C6E9D06C-0B87-CE70-F681-9C6A8ADCB067}"/>
          </ac:spMkLst>
        </pc:spChg>
        <pc:spChg chg="mod">
          <ac:chgData name="Christian Iacobone" userId="e2471506-7d56-4e60-b871-e18df9deb836" providerId="ADAL" clId="{5655033C-E9C9-4D3C-9FA0-8CB54D00BDB5}" dt="2025-10-01T07:39:39.786" v="46" actId="1076"/>
          <ac:spMkLst>
            <pc:docMk/>
            <pc:sldMk cId="2076782328" sldId="259"/>
            <ac:spMk id="3" creationId="{01F98AA8-C274-1004-4C9B-02B4EB2292E7}"/>
          </ac:spMkLst>
        </pc:spChg>
        <pc:spChg chg="add del mod">
          <ac:chgData name="Christian Iacobone" userId="e2471506-7d56-4e60-b871-e18df9deb836" providerId="ADAL" clId="{5655033C-E9C9-4D3C-9FA0-8CB54D00BDB5}" dt="2025-10-01T07:37:22.094" v="33" actId="478"/>
          <ac:spMkLst>
            <pc:docMk/>
            <pc:sldMk cId="2076782328" sldId="259"/>
            <ac:spMk id="6" creationId="{0205FB3A-A430-A787-EC76-ED4239BD4793}"/>
          </ac:spMkLst>
        </pc:spChg>
        <pc:spChg chg="add mod">
          <ac:chgData name="Christian Iacobone" userId="e2471506-7d56-4e60-b871-e18df9deb836" providerId="ADAL" clId="{5655033C-E9C9-4D3C-9FA0-8CB54D00BDB5}" dt="2025-10-01T07:37:11.676" v="31" actId="1076"/>
          <ac:spMkLst>
            <pc:docMk/>
            <pc:sldMk cId="2076782328" sldId="259"/>
            <ac:spMk id="7" creationId="{565AD7CA-5225-0D18-0A8C-9DBEADE6AD7C}"/>
          </ac:spMkLst>
        </pc:spChg>
        <pc:picChg chg="mod">
          <ac:chgData name="Christian Iacobone" userId="e2471506-7d56-4e60-b871-e18df9deb836" providerId="ADAL" clId="{5655033C-E9C9-4D3C-9FA0-8CB54D00BDB5}" dt="2025-10-01T07:39:08.721" v="35" actId="1076"/>
          <ac:picMkLst>
            <pc:docMk/>
            <pc:sldMk cId="2076782328" sldId="259"/>
            <ac:picMk id="4" creationId="{A7BA5BE4-97B1-C924-1FF1-D713A922C182}"/>
          </ac:picMkLst>
        </pc:picChg>
      </pc:sldChg>
      <pc:sldChg chg="modSp mod">
        <pc:chgData name="Christian Iacobone" userId="e2471506-7d56-4e60-b871-e18df9deb836" providerId="ADAL" clId="{5655033C-E9C9-4D3C-9FA0-8CB54D00BDB5}" dt="2025-10-01T10:36:19.915" v="232" actId="20577"/>
        <pc:sldMkLst>
          <pc:docMk/>
          <pc:sldMk cId="288774027" sldId="266"/>
        </pc:sldMkLst>
        <pc:spChg chg="mod">
          <ac:chgData name="Christian Iacobone" userId="e2471506-7d56-4e60-b871-e18df9deb836" providerId="ADAL" clId="{5655033C-E9C9-4D3C-9FA0-8CB54D00BDB5}" dt="2025-10-01T10:36:19.915" v="232" actId="20577"/>
          <ac:spMkLst>
            <pc:docMk/>
            <pc:sldMk cId="288774027" sldId="266"/>
            <ac:spMk id="2" creationId="{408E85F6-3761-CB50-43BA-616388F6D48C}"/>
          </ac:spMkLst>
        </pc:spChg>
      </pc:sldChg>
      <pc:sldChg chg="addSp delSp modSp mod">
        <pc:chgData name="Christian Iacobone" userId="e2471506-7d56-4e60-b871-e18df9deb836" providerId="ADAL" clId="{5655033C-E9C9-4D3C-9FA0-8CB54D00BDB5}" dt="2025-10-01T12:36:53.725" v="270" actId="1076"/>
        <pc:sldMkLst>
          <pc:docMk/>
          <pc:sldMk cId="2074787613" sldId="1044"/>
        </pc:sldMkLst>
        <pc:spChg chg="mod">
          <ac:chgData name="Christian Iacobone" userId="e2471506-7d56-4e60-b871-e18df9deb836" providerId="ADAL" clId="{5655033C-E9C9-4D3C-9FA0-8CB54D00BDB5}" dt="2025-10-01T12:36:40.789" v="267" actId="14100"/>
          <ac:spMkLst>
            <pc:docMk/>
            <pc:sldMk cId="2074787613" sldId="1044"/>
            <ac:spMk id="6" creationId="{6ED81E52-133D-C5FD-2582-FEAF063B2D1B}"/>
          </ac:spMkLst>
        </pc:spChg>
        <pc:spChg chg="add del">
          <ac:chgData name="Christian Iacobone" userId="e2471506-7d56-4e60-b871-e18df9deb836" providerId="ADAL" clId="{5655033C-E9C9-4D3C-9FA0-8CB54D00BDB5}" dt="2025-10-01T12:26:40.390" v="250" actId="22"/>
          <ac:spMkLst>
            <pc:docMk/>
            <pc:sldMk cId="2074787613" sldId="1044"/>
            <ac:spMk id="8" creationId="{005E9C27-13C1-833D-5F5D-F3DC8CDE72C0}"/>
          </ac:spMkLst>
        </pc:spChg>
        <pc:picChg chg="mod">
          <ac:chgData name="Christian Iacobone" userId="e2471506-7d56-4e60-b871-e18df9deb836" providerId="ADAL" clId="{5655033C-E9C9-4D3C-9FA0-8CB54D00BDB5}" dt="2025-10-01T12:36:53.725" v="270" actId="1076"/>
          <ac:picMkLst>
            <pc:docMk/>
            <pc:sldMk cId="2074787613" sldId="1044"/>
            <ac:picMk id="4" creationId="{B7EDF24B-FFAC-6546-962E-BD619D9B5C77}"/>
          </ac:picMkLst>
        </pc:picChg>
      </pc:sldChg>
      <pc:sldChg chg="modSp mod">
        <pc:chgData name="Christian Iacobone" userId="e2471506-7d56-4e60-b871-e18df9deb836" providerId="ADAL" clId="{5655033C-E9C9-4D3C-9FA0-8CB54D00BDB5}" dt="2025-10-01T12:27:21.138" v="263" actId="20577"/>
        <pc:sldMkLst>
          <pc:docMk/>
          <pc:sldMk cId="2728169077" sldId="1046"/>
        </pc:sldMkLst>
        <pc:spChg chg="mod">
          <ac:chgData name="Christian Iacobone" userId="e2471506-7d56-4e60-b871-e18df9deb836" providerId="ADAL" clId="{5655033C-E9C9-4D3C-9FA0-8CB54D00BDB5}" dt="2025-10-01T12:27:21.138" v="263" actId="20577"/>
          <ac:spMkLst>
            <pc:docMk/>
            <pc:sldMk cId="2728169077" sldId="1046"/>
            <ac:spMk id="9" creationId="{BCFAA511-577E-B22B-1832-2D0496069B0B}"/>
          </ac:spMkLst>
        </pc:spChg>
      </pc:sldChg>
      <pc:sldChg chg="modSp mod">
        <pc:chgData name="Christian Iacobone" userId="e2471506-7d56-4e60-b871-e18df9deb836" providerId="ADAL" clId="{5655033C-E9C9-4D3C-9FA0-8CB54D00BDB5}" dt="2025-10-01T10:31:31.056" v="125" actId="20577"/>
        <pc:sldMkLst>
          <pc:docMk/>
          <pc:sldMk cId="2316104504" sldId="1047"/>
        </pc:sldMkLst>
        <pc:spChg chg="mod">
          <ac:chgData name="Christian Iacobone" userId="e2471506-7d56-4e60-b871-e18df9deb836" providerId="ADAL" clId="{5655033C-E9C9-4D3C-9FA0-8CB54D00BDB5}" dt="2025-10-01T10:31:31.056" v="125" actId="20577"/>
          <ac:spMkLst>
            <pc:docMk/>
            <pc:sldMk cId="2316104504" sldId="1047"/>
            <ac:spMk id="9" creationId="{510830E5-026A-5B23-67A6-39FF87365CBB}"/>
          </ac:spMkLst>
        </pc:spChg>
      </pc:sldChg>
      <pc:sldChg chg="addSp delSp modSp mod">
        <pc:chgData name="Christian Iacobone" userId="e2471506-7d56-4e60-b871-e18df9deb836" providerId="ADAL" clId="{5655033C-E9C9-4D3C-9FA0-8CB54D00BDB5}" dt="2025-10-01T08:05:58.802" v="82" actId="1076"/>
        <pc:sldMkLst>
          <pc:docMk/>
          <pc:sldMk cId="1054456069" sldId="1048"/>
        </pc:sldMkLst>
        <pc:spChg chg="add del mod">
          <ac:chgData name="Christian Iacobone" userId="e2471506-7d56-4e60-b871-e18df9deb836" providerId="ADAL" clId="{5655033C-E9C9-4D3C-9FA0-8CB54D00BDB5}" dt="2025-10-01T08:05:50.816" v="79" actId="478"/>
          <ac:spMkLst>
            <pc:docMk/>
            <pc:sldMk cId="1054456069" sldId="1048"/>
            <ac:spMk id="2" creationId="{63FB7044-5995-F537-141A-DEB31418E6E9}"/>
          </ac:spMkLst>
        </pc:spChg>
        <pc:picChg chg="add mod">
          <ac:chgData name="Christian Iacobone" userId="e2471506-7d56-4e60-b871-e18df9deb836" providerId="ADAL" clId="{5655033C-E9C9-4D3C-9FA0-8CB54D00BDB5}" dt="2025-10-01T08:05:58.802" v="82" actId="1076"/>
          <ac:picMkLst>
            <pc:docMk/>
            <pc:sldMk cId="1054456069" sldId="1048"/>
            <ac:picMk id="8" creationId="{8F7DAC94-CBB7-D757-578F-3EA471336043}"/>
          </ac:picMkLst>
        </pc:picChg>
        <pc:picChg chg="del">
          <ac:chgData name="Christian Iacobone" userId="e2471506-7d56-4e60-b871-e18df9deb836" providerId="ADAL" clId="{5655033C-E9C9-4D3C-9FA0-8CB54D00BDB5}" dt="2025-10-01T08:05:48.614" v="77" actId="478"/>
          <ac:picMkLst>
            <pc:docMk/>
            <pc:sldMk cId="1054456069" sldId="1048"/>
            <ac:picMk id="12" creationId="{1A8A5A90-432F-D8DA-AE21-D6B2FAADD1D0}"/>
          </ac:picMkLst>
        </pc:picChg>
      </pc:sldChg>
      <pc:sldChg chg="addSp delSp modSp mod">
        <pc:chgData name="Christian Iacobone" userId="e2471506-7d56-4e60-b871-e18df9deb836" providerId="ADAL" clId="{5655033C-E9C9-4D3C-9FA0-8CB54D00BDB5}" dt="2025-10-01T10:31:49.016" v="140" actId="20577"/>
        <pc:sldMkLst>
          <pc:docMk/>
          <pc:sldMk cId="4200088490" sldId="1049"/>
        </pc:sldMkLst>
        <pc:spChg chg="mod">
          <ac:chgData name="Christian Iacobone" userId="e2471506-7d56-4e60-b871-e18df9deb836" providerId="ADAL" clId="{5655033C-E9C9-4D3C-9FA0-8CB54D00BDB5}" dt="2025-10-01T10:31:49.016" v="140" actId="20577"/>
          <ac:spMkLst>
            <pc:docMk/>
            <pc:sldMk cId="4200088490" sldId="1049"/>
            <ac:spMk id="9" creationId="{92AF499E-0267-2178-2CC4-DCE865FD81A0}"/>
          </ac:spMkLst>
        </pc:spChg>
        <pc:picChg chg="add del">
          <ac:chgData name="Christian Iacobone" userId="e2471506-7d56-4e60-b871-e18df9deb836" providerId="ADAL" clId="{5655033C-E9C9-4D3C-9FA0-8CB54D00BDB5}" dt="2025-10-01T08:00:09.676" v="59" actId="478"/>
          <ac:picMkLst>
            <pc:docMk/>
            <pc:sldMk cId="4200088490" sldId="1049"/>
            <ac:picMk id="1026" creationId="{D619152E-D9AD-2CE2-2B62-C41021AD7C99}"/>
          </ac:picMkLst>
        </pc:picChg>
      </pc:sldChg>
      <pc:sldChg chg="addSp delSp modSp del mod">
        <pc:chgData name="Christian Iacobone" userId="e2471506-7d56-4e60-b871-e18df9deb836" providerId="ADAL" clId="{5655033C-E9C9-4D3C-9FA0-8CB54D00BDB5}" dt="2025-10-01T12:35:58.842" v="264" actId="47"/>
        <pc:sldMkLst>
          <pc:docMk/>
          <pc:sldMk cId="838295848" sldId="1050"/>
        </pc:sldMkLst>
        <pc:picChg chg="add mod modCrop">
          <ac:chgData name="Christian Iacobone" userId="e2471506-7d56-4e60-b871-e18df9deb836" providerId="ADAL" clId="{5655033C-E9C9-4D3C-9FA0-8CB54D00BDB5}" dt="2025-10-01T10:44:33.786" v="244" actId="1076"/>
          <ac:picMkLst>
            <pc:docMk/>
            <pc:sldMk cId="838295848" sldId="1050"/>
            <ac:picMk id="4" creationId="{0BB18F3E-453B-E6F1-1E99-A93AE8AAEA8F}"/>
          </ac:picMkLst>
        </pc:picChg>
        <pc:picChg chg="del">
          <ac:chgData name="Christian Iacobone" userId="e2471506-7d56-4e60-b871-e18df9deb836" providerId="ADAL" clId="{5655033C-E9C9-4D3C-9FA0-8CB54D00BDB5}" dt="2025-10-01T10:43:38.666" v="233" actId="478"/>
          <ac:picMkLst>
            <pc:docMk/>
            <pc:sldMk cId="838295848" sldId="1050"/>
            <ac:picMk id="2050" creationId="{06488490-EA28-9F70-7952-2A39FE4168A4}"/>
          </ac:picMkLst>
        </pc:picChg>
      </pc:sldChg>
      <pc:sldChg chg="addSp delSp modSp mod">
        <pc:chgData name="Christian Iacobone" userId="e2471506-7d56-4e60-b871-e18df9deb836" providerId="ADAL" clId="{5655033C-E9C9-4D3C-9FA0-8CB54D00BDB5}" dt="2025-10-01T08:42:07.235" v="116" actId="1076"/>
        <pc:sldMkLst>
          <pc:docMk/>
          <pc:sldMk cId="2280881733" sldId="1055"/>
        </pc:sldMkLst>
        <pc:spChg chg="add del mod">
          <ac:chgData name="Christian Iacobone" userId="e2471506-7d56-4e60-b871-e18df9deb836" providerId="ADAL" clId="{5655033C-E9C9-4D3C-9FA0-8CB54D00BDB5}" dt="2025-10-01T08:38:37.329" v="83" actId="478"/>
          <ac:spMkLst>
            <pc:docMk/>
            <pc:sldMk cId="2280881733" sldId="1055"/>
            <ac:spMk id="7" creationId="{B72DA89D-5919-DD90-704E-93A701BA1C52}"/>
          </ac:spMkLst>
        </pc:spChg>
        <pc:spChg chg="mod">
          <ac:chgData name="Christian Iacobone" userId="e2471506-7d56-4e60-b871-e18df9deb836" providerId="ADAL" clId="{5655033C-E9C9-4D3C-9FA0-8CB54D00BDB5}" dt="2025-10-01T08:41:58.360" v="115" actId="108"/>
          <ac:spMkLst>
            <pc:docMk/>
            <pc:sldMk cId="2280881733" sldId="1055"/>
            <ac:spMk id="8" creationId="{F7D02DE8-9BA2-DF1F-A991-411908410DA4}"/>
          </ac:spMkLst>
        </pc:spChg>
        <pc:spChg chg="mod">
          <ac:chgData name="Christian Iacobone" userId="e2471506-7d56-4e60-b871-e18df9deb836" providerId="ADAL" clId="{5655033C-E9C9-4D3C-9FA0-8CB54D00BDB5}" dt="2025-10-01T08:42:07.235" v="116" actId="1076"/>
          <ac:spMkLst>
            <pc:docMk/>
            <pc:sldMk cId="2280881733" sldId="1055"/>
            <ac:spMk id="9" creationId="{39CFD025-47B1-3720-7D62-73D413214A4F}"/>
          </ac:spMkLst>
        </pc:spChg>
        <pc:spChg chg="add">
          <ac:chgData name="Christian Iacobone" userId="e2471506-7d56-4e60-b871-e18df9deb836" providerId="ADAL" clId="{5655033C-E9C9-4D3C-9FA0-8CB54D00BDB5}" dt="2025-10-01T08:39:43.893" v="87"/>
          <ac:spMkLst>
            <pc:docMk/>
            <pc:sldMk cId="2280881733" sldId="1055"/>
            <ac:spMk id="13" creationId="{F31A4636-B838-C435-128F-D57E95C20C54}"/>
          </ac:spMkLst>
        </pc:spChg>
        <pc:picChg chg="add del">
          <ac:chgData name="Christian Iacobone" userId="e2471506-7d56-4e60-b871-e18df9deb836" providerId="ADAL" clId="{5655033C-E9C9-4D3C-9FA0-8CB54D00BDB5}" dt="2025-10-01T08:39:42.474" v="86" actId="478"/>
          <ac:picMkLst>
            <pc:docMk/>
            <pc:sldMk cId="2280881733" sldId="1055"/>
            <ac:picMk id="11" creationId="{C9081B8D-DFBE-0E63-3FF3-C4B93A874798}"/>
          </ac:picMkLst>
        </pc:picChg>
        <pc:picChg chg="del mod">
          <ac:chgData name="Christian Iacobone" userId="e2471506-7d56-4e60-b871-e18df9deb836" providerId="ADAL" clId="{5655033C-E9C9-4D3C-9FA0-8CB54D00BDB5}" dt="2025-10-01T08:40:39.774" v="100" actId="478"/>
          <ac:picMkLst>
            <pc:docMk/>
            <pc:sldMk cId="2280881733" sldId="1055"/>
            <ac:picMk id="12" creationId="{AEDD0BC2-CF7D-2693-011E-3F19D929DD5B}"/>
          </ac:picMkLst>
        </pc:picChg>
        <pc:picChg chg="add mod ord">
          <ac:chgData name="Christian Iacobone" userId="e2471506-7d56-4e60-b871-e18df9deb836" providerId="ADAL" clId="{5655033C-E9C9-4D3C-9FA0-8CB54D00BDB5}" dt="2025-10-01T08:41:14.756" v="106" actId="14100"/>
          <ac:picMkLst>
            <pc:docMk/>
            <pc:sldMk cId="2280881733" sldId="1055"/>
            <ac:picMk id="14" creationId="{F03A9931-D2C1-2F85-9DD7-8EE48F0E886C}"/>
          </ac:picMkLst>
        </pc:picChg>
        <pc:picChg chg="add mod ord">
          <ac:chgData name="Christian Iacobone" userId="e2471506-7d56-4e60-b871-e18df9deb836" providerId="ADAL" clId="{5655033C-E9C9-4D3C-9FA0-8CB54D00BDB5}" dt="2025-10-01T08:41:21.145" v="108" actId="167"/>
          <ac:picMkLst>
            <pc:docMk/>
            <pc:sldMk cId="2280881733" sldId="1055"/>
            <ac:picMk id="15" creationId="{5A74D61E-F2F8-1F76-BF5B-D3383A668A09}"/>
          </ac:picMkLst>
        </pc:picChg>
      </pc:sldChg>
      <pc:sldChg chg="modSp mod">
        <pc:chgData name="Christian Iacobone" userId="e2471506-7d56-4e60-b871-e18df9deb836" providerId="ADAL" clId="{5655033C-E9C9-4D3C-9FA0-8CB54D00BDB5}" dt="2025-10-01T10:32:59.790" v="228" actId="20577"/>
        <pc:sldMkLst>
          <pc:docMk/>
          <pc:sldMk cId="3230752372" sldId="1057"/>
        </pc:sldMkLst>
        <pc:spChg chg="mod">
          <ac:chgData name="Christian Iacobone" userId="e2471506-7d56-4e60-b871-e18df9deb836" providerId="ADAL" clId="{5655033C-E9C9-4D3C-9FA0-8CB54D00BDB5}" dt="2025-10-01T10:32:59.790" v="228" actId="20577"/>
          <ac:spMkLst>
            <pc:docMk/>
            <pc:sldMk cId="3230752372" sldId="1057"/>
            <ac:spMk id="2" creationId="{6E507EFD-C2D6-E710-D8BE-87063F2BDA01}"/>
          </ac:spMkLst>
        </pc:spChg>
      </pc:sldChg>
      <pc:sldChg chg="modSp mod">
        <pc:chgData name="Christian Iacobone" userId="e2471506-7d56-4e60-b871-e18df9deb836" providerId="ADAL" clId="{5655033C-E9C9-4D3C-9FA0-8CB54D00BDB5}" dt="2025-10-01T10:31:14.639" v="120" actId="20577"/>
        <pc:sldMkLst>
          <pc:docMk/>
          <pc:sldMk cId="3477071572" sldId="1058"/>
        </pc:sldMkLst>
        <pc:spChg chg="mod">
          <ac:chgData name="Christian Iacobone" userId="e2471506-7d56-4e60-b871-e18df9deb836" providerId="ADAL" clId="{5655033C-E9C9-4D3C-9FA0-8CB54D00BDB5}" dt="2025-10-01T10:31:14.639" v="120" actId="20577"/>
          <ac:spMkLst>
            <pc:docMk/>
            <pc:sldMk cId="3477071572" sldId="1058"/>
            <ac:spMk id="2" creationId="{C4A4F901-F524-017C-A037-8F034E1AF04C}"/>
          </ac:spMkLst>
        </pc:spChg>
      </pc:sldChg>
      <pc:sldChg chg="del">
        <pc:chgData name="Christian Iacobone" userId="e2471506-7d56-4e60-b871-e18df9deb836" providerId="ADAL" clId="{5655033C-E9C9-4D3C-9FA0-8CB54D00BDB5}" dt="2025-10-01T10:31:58.643" v="141" actId="47"/>
        <pc:sldMkLst>
          <pc:docMk/>
          <pc:sldMk cId="772358927" sldId="1067"/>
        </pc:sldMkLst>
      </pc:sldChg>
      <pc:sldChg chg="addSp delSp modSp mod">
        <pc:chgData name="Christian Iacobone" userId="e2471506-7d56-4e60-b871-e18df9deb836" providerId="ADAL" clId="{5655033C-E9C9-4D3C-9FA0-8CB54D00BDB5}" dt="2025-10-01T07:43:20.956" v="57" actId="1076"/>
        <pc:sldMkLst>
          <pc:docMk/>
          <pc:sldMk cId="1420575324" sldId="1068"/>
        </pc:sldMkLst>
        <pc:picChg chg="del">
          <ac:chgData name="Christian Iacobone" userId="e2471506-7d56-4e60-b871-e18df9deb836" providerId="ADAL" clId="{5655033C-E9C9-4D3C-9FA0-8CB54D00BDB5}" dt="2025-10-01T07:42:59.286" v="47" actId="478"/>
          <ac:picMkLst>
            <pc:docMk/>
            <pc:sldMk cId="1420575324" sldId="1068"/>
            <ac:picMk id="2" creationId="{EBD60A7A-D207-A61D-9A43-121D5165214D}"/>
          </ac:picMkLst>
        </pc:picChg>
        <pc:picChg chg="add mod">
          <ac:chgData name="Christian Iacobone" userId="e2471506-7d56-4e60-b871-e18df9deb836" providerId="ADAL" clId="{5655033C-E9C9-4D3C-9FA0-8CB54D00BDB5}" dt="2025-10-01T07:43:20.956" v="57" actId="1076"/>
          <ac:picMkLst>
            <pc:docMk/>
            <pc:sldMk cId="1420575324" sldId="1068"/>
            <ac:picMk id="8" creationId="{3C28F00C-8731-ADCC-18B4-3EA2F267238F}"/>
          </ac:picMkLst>
        </pc:picChg>
      </pc:sldChg>
      <pc:sldChg chg="modSp mod">
        <pc:chgData name="Christian Iacobone" userId="e2471506-7d56-4e60-b871-e18df9deb836" providerId="ADAL" clId="{5655033C-E9C9-4D3C-9FA0-8CB54D00BDB5}" dt="2025-10-01T10:31:36.712" v="130" actId="20577"/>
        <pc:sldMkLst>
          <pc:docMk/>
          <pc:sldMk cId="1238014246" sldId="1069"/>
        </pc:sldMkLst>
        <pc:spChg chg="mod">
          <ac:chgData name="Christian Iacobone" userId="e2471506-7d56-4e60-b871-e18df9deb836" providerId="ADAL" clId="{5655033C-E9C9-4D3C-9FA0-8CB54D00BDB5}" dt="2025-10-01T10:31:36.712" v="130" actId="20577"/>
          <ac:spMkLst>
            <pc:docMk/>
            <pc:sldMk cId="1238014246" sldId="1069"/>
            <ac:spMk id="9" creationId="{FAF8B61E-B47A-04FF-D391-C73F18A8B608}"/>
          </ac:spMkLst>
        </pc:spChg>
      </pc:sldChg>
      <pc:sldChg chg="modSp mod">
        <pc:chgData name="Christian Iacobone" userId="e2471506-7d56-4e60-b871-e18df9deb836" providerId="ADAL" clId="{5655033C-E9C9-4D3C-9FA0-8CB54D00BDB5}" dt="2025-10-01T10:31:41.399" v="135" actId="20577"/>
        <pc:sldMkLst>
          <pc:docMk/>
          <pc:sldMk cId="1207319264" sldId="1070"/>
        </pc:sldMkLst>
        <pc:spChg chg="mod">
          <ac:chgData name="Christian Iacobone" userId="e2471506-7d56-4e60-b871-e18df9deb836" providerId="ADAL" clId="{5655033C-E9C9-4D3C-9FA0-8CB54D00BDB5}" dt="2025-10-01T10:31:41.399" v="135" actId="20577"/>
          <ac:spMkLst>
            <pc:docMk/>
            <pc:sldMk cId="1207319264" sldId="1070"/>
            <ac:spMk id="9" creationId="{A060790A-24C1-74E7-6799-2C7DF66E802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E3536-3422-4B3C-8BA5-E1F95583F768}" type="datetimeFigureOut">
              <a:rPr lang="en-GB" smtClean="0"/>
              <a:t>01/10/2025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E6308-0067-40BE-B511-D65F9C16FF9E}" type="slidenum">
              <a:rPr lang="en-GB" smtClean="0"/>
              <a:t>‹#›</a:t>
            </a:fld>
            <a:endParaRPr lang="en-GB"/>
          </a:p>
        </p:txBody>
      </p:sp>
    </p:spTree>
    <p:extLst>
      <p:ext uri="{BB962C8B-B14F-4D97-AF65-F5344CB8AC3E}">
        <p14:creationId xmlns:p14="http://schemas.microsoft.com/office/powerpoint/2010/main" val="1139000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4867-5E82-0EDE-2425-AB81C1617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1D968E1-CA4A-B524-4D6E-A7FF0390A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D5BE243-971B-AD90-CFBC-CFF8EA787BA8}"/>
              </a:ext>
            </a:extLst>
          </p:cNvPr>
          <p:cNvSpPr>
            <a:spLocks noGrp="1"/>
          </p:cNvSpPr>
          <p:nvPr>
            <p:ph type="dt" sz="half" idx="10"/>
          </p:nvPr>
        </p:nvSpPr>
        <p:spPr>
          <a:xfrm>
            <a:off x="838200" y="6356350"/>
            <a:ext cx="2743200" cy="365125"/>
          </a:xfrm>
          <a:prstGeom prst="rect">
            <a:avLst/>
          </a:prstGeom>
        </p:spPr>
        <p:txBody>
          <a:bodyPr/>
          <a:lstStyle/>
          <a:p>
            <a:fld id="{B3408934-CD4B-4CEA-9A45-24A60438DF5F}" type="datetimeFigureOut">
              <a:rPr lang="en-GB" smtClean="0"/>
              <a:t>01/10/2025</a:t>
            </a:fld>
            <a:endParaRPr lang="en-GB"/>
          </a:p>
        </p:txBody>
      </p:sp>
      <p:sp>
        <p:nvSpPr>
          <p:cNvPr id="5" name="Footer Placeholder 4">
            <a:extLst>
              <a:ext uri="{FF2B5EF4-FFF2-40B4-BE49-F238E27FC236}">
                <a16:creationId xmlns:a16="http://schemas.microsoft.com/office/drawing/2014/main" id="{F180BB57-BE85-AD49-F41B-31408A5E939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4AEB3A4-A7E6-BC0D-902A-94D4FDF0428A}"/>
              </a:ext>
            </a:extLst>
          </p:cNvPr>
          <p:cNvSpPr>
            <a:spLocks noGrp="1"/>
          </p:cNvSpPr>
          <p:nvPr>
            <p:ph type="sldNum" sz="quarter" idx="12"/>
          </p:nvPr>
        </p:nvSpPr>
        <p:spPr/>
        <p:txBody>
          <a:bodyPr/>
          <a:lstStyle/>
          <a:p>
            <a:fld id="{A5E9BB21-8586-4D58-988A-FDE57A049CB8}" type="slidenum">
              <a:rPr lang="en-GB" smtClean="0"/>
              <a:t>‹#›</a:t>
            </a:fld>
            <a:endParaRPr lang="en-GB"/>
          </a:p>
        </p:txBody>
      </p:sp>
    </p:spTree>
    <p:extLst>
      <p:ext uri="{BB962C8B-B14F-4D97-AF65-F5344CB8AC3E}">
        <p14:creationId xmlns:p14="http://schemas.microsoft.com/office/powerpoint/2010/main" val="428065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paratore capitoli">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65AFB0D-C49E-8813-4EA9-C6761D0151A1}"/>
              </a:ext>
            </a:extLst>
          </p:cNvPr>
          <p:cNvSpPr>
            <a:spLocks noGrp="1"/>
          </p:cNvSpPr>
          <p:nvPr>
            <p:ph type="body" sz="quarter" idx="10"/>
          </p:nvPr>
        </p:nvSpPr>
        <p:spPr>
          <a:xfrm>
            <a:off x="636050" y="3429000"/>
            <a:ext cx="7633307" cy="1436011"/>
          </a:xfrm>
          <a:prstGeom prst="rect">
            <a:avLst/>
          </a:prstGeom>
        </p:spPr>
        <p:txBody>
          <a:bodyPr/>
          <a:lstStyle>
            <a:lvl1pPr marL="0" indent="0">
              <a:buNone/>
              <a:defRPr sz="5400">
                <a:solidFill>
                  <a:schemeClr val="bg1"/>
                </a:solidFill>
                <a:latin typeface="+mj-lt"/>
              </a:defRPr>
            </a:lvl1pPr>
          </a:lstStyle>
          <a:p>
            <a:pPr lvl="0"/>
            <a:r>
              <a:rPr lang="it-IT" dirty="0"/>
              <a:t>Fare clic per modificare gli stili del testo dello schema</a:t>
            </a:r>
          </a:p>
        </p:txBody>
      </p:sp>
    </p:spTree>
    <p:extLst>
      <p:ext uri="{BB962C8B-B14F-4D97-AF65-F5344CB8AC3E}">
        <p14:creationId xmlns:p14="http://schemas.microsoft.com/office/powerpoint/2010/main" val="263529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5" name="Segnaposto testo 9">
            <a:extLst>
              <a:ext uri="{FF2B5EF4-FFF2-40B4-BE49-F238E27FC236}">
                <a16:creationId xmlns:a16="http://schemas.microsoft.com/office/drawing/2014/main" id="{773F2DD2-25C6-04D1-803A-A0B67C7AB6EB}"/>
              </a:ext>
            </a:extLst>
          </p:cNvPr>
          <p:cNvSpPr>
            <a:spLocks noGrp="1"/>
          </p:cNvSpPr>
          <p:nvPr>
            <p:ph type="body" sz="quarter" idx="11"/>
          </p:nvPr>
        </p:nvSpPr>
        <p:spPr>
          <a:xfrm>
            <a:off x="657224" y="279139"/>
            <a:ext cx="9327754" cy="1057275"/>
          </a:xfrm>
          <a:prstGeom prst="rect">
            <a:avLst/>
          </a:prstGeom>
        </p:spPr>
        <p:txBody>
          <a:bodyPr/>
          <a:lstStyle>
            <a:lvl1pPr marL="0" indent="0">
              <a:buNone/>
              <a:defRPr sz="3200">
                <a:solidFill>
                  <a:srgbClr val="203864"/>
                </a:solidFill>
                <a:latin typeface="+mj-lt"/>
              </a:defRPr>
            </a:lvl1pPr>
            <a:lvl2pPr>
              <a:defRPr>
                <a:solidFill>
                  <a:srgbClr val="203864"/>
                </a:solidFill>
                <a:latin typeface="+mj-lt"/>
              </a:defRPr>
            </a:lvl2pPr>
            <a:lvl3pPr>
              <a:defRPr>
                <a:solidFill>
                  <a:srgbClr val="203864"/>
                </a:solidFill>
                <a:latin typeface="+mj-lt"/>
              </a:defRPr>
            </a:lvl3pPr>
            <a:lvl4pPr>
              <a:defRPr>
                <a:solidFill>
                  <a:srgbClr val="203864"/>
                </a:solidFill>
                <a:latin typeface="+mj-lt"/>
              </a:defRPr>
            </a:lvl4pPr>
            <a:lvl5pPr>
              <a:defRPr>
                <a:solidFill>
                  <a:srgbClr val="203864"/>
                </a:solidFill>
                <a:latin typeface="+mj-lt"/>
              </a:defRPr>
            </a:lvl5pPr>
          </a:lstStyle>
          <a:p>
            <a:pPr lvl="0"/>
            <a:r>
              <a:rPr lang="it-IT" dirty="0"/>
              <a:t>Fare clic per modificare gli stili del testo dello schema</a:t>
            </a:r>
          </a:p>
        </p:txBody>
      </p:sp>
    </p:spTree>
    <p:extLst>
      <p:ext uri="{BB962C8B-B14F-4D97-AF65-F5344CB8AC3E}">
        <p14:creationId xmlns:p14="http://schemas.microsoft.com/office/powerpoint/2010/main" val="3994302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B8BD-CC3F-1954-4AEF-415D86CAA36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1D3A48-9003-9CF0-4C31-FC04B571B8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B13F84-BCB8-BA6E-305D-5CC7EE1ABDE9}"/>
              </a:ext>
            </a:extLst>
          </p:cNvPr>
          <p:cNvSpPr>
            <a:spLocks noGrp="1"/>
          </p:cNvSpPr>
          <p:nvPr>
            <p:ph type="dt" sz="half" idx="10"/>
          </p:nvPr>
        </p:nvSpPr>
        <p:spPr>
          <a:xfrm>
            <a:off x="838200" y="6356350"/>
            <a:ext cx="2743200" cy="365125"/>
          </a:xfrm>
          <a:prstGeom prst="rect">
            <a:avLst/>
          </a:prstGeom>
        </p:spPr>
        <p:txBody>
          <a:bodyPr/>
          <a:lstStyle/>
          <a:p>
            <a:fld id="{B3408934-CD4B-4CEA-9A45-24A60438DF5F}" type="datetimeFigureOut">
              <a:rPr lang="en-GB" smtClean="0"/>
              <a:t>01/10/2025</a:t>
            </a:fld>
            <a:endParaRPr lang="en-GB"/>
          </a:p>
        </p:txBody>
      </p:sp>
      <p:sp>
        <p:nvSpPr>
          <p:cNvPr id="5" name="Footer Placeholder 4">
            <a:extLst>
              <a:ext uri="{FF2B5EF4-FFF2-40B4-BE49-F238E27FC236}">
                <a16:creationId xmlns:a16="http://schemas.microsoft.com/office/drawing/2014/main" id="{E8A9162B-7FC1-30E7-40C2-4A62A30782DB}"/>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6970A4D-388B-E0F2-2C76-4ACCD8BFA5FA}"/>
              </a:ext>
            </a:extLst>
          </p:cNvPr>
          <p:cNvSpPr>
            <a:spLocks noGrp="1"/>
          </p:cNvSpPr>
          <p:nvPr>
            <p:ph type="sldNum" sz="quarter" idx="12"/>
          </p:nvPr>
        </p:nvSpPr>
        <p:spPr/>
        <p:txBody>
          <a:bodyPr/>
          <a:lstStyle/>
          <a:p>
            <a:fld id="{A5E9BB21-8586-4D58-988A-FDE57A049CB8}" type="slidenum">
              <a:rPr lang="en-GB" smtClean="0"/>
              <a:t>‹#›</a:t>
            </a:fld>
            <a:endParaRPr lang="en-GB" dirty="0"/>
          </a:p>
        </p:txBody>
      </p:sp>
    </p:spTree>
    <p:extLst>
      <p:ext uri="{BB962C8B-B14F-4D97-AF65-F5344CB8AC3E}">
        <p14:creationId xmlns:p14="http://schemas.microsoft.com/office/powerpoint/2010/main" val="302716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18845-B126-5C49-FC26-F0B8990544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C7E425-02F6-3578-D9E8-D5C62B9C84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1A3E33-33FD-CB33-04EF-451DA37D012B}"/>
              </a:ext>
            </a:extLst>
          </p:cNvPr>
          <p:cNvSpPr>
            <a:spLocks noGrp="1"/>
          </p:cNvSpPr>
          <p:nvPr>
            <p:ph type="dt" sz="half" idx="10"/>
          </p:nvPr>
        </p:nvSpPr>
        <p:spPr>
          <a:xfrm>
            <a:off x="838200" y="6356350"/>
            <a:ext cx="2743200" cy="365125"/>
          </a:xfrm>
          <a:prstGeom prst="rect">
            <a:avLst/>
          </a:prstGeom>
        </p:spPr>
        <p:txBody>
          <a:bodyPr/>
          <a:lstStyle/>
          <a:p>
            <a:fld id="{B3408934-CD4B-4CEA-9A45-24A60438DF5F}" type="datetimeFigureOut">
              <a:rPr lang="en-GB" smtClean="0"/>
              <a:t>01/10/2025</a:t>
            </a:fld>
            <a:endParaRPr lang="en-GB"/>
          </a:p>
        </p:txBody>
      </p:sp>
      <p:sp>
        <p:nvSpPr>
          <p:cNvPr id="5" name="Footer Placeholder 4">
            <a:extLst>
              <a:ext uri="{FF2B5EF4-FFF2-40B4-BE49-F238E27FC236}">
                <a16:creationId xmlns:a16="http://schemas.microsoft.com/office/drawing/2014/main" id="{157DC851-82EC-1DBD-A20A-745518B1D5A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30B165EE-1785-9804-4073-76B2E5121903}"/>
              </a:ext>
            </a:extLst>
          </p:cNvPr>
          <p:cNvSpPr>
            <a:spLocks noGrp="1"/>
          </p:cNvSpPr>
          <p:nvPr>
            <p:ph type="sldNum" sz="quarter" idx="12"/>
          </p:nvPr>
        </p:nvSpPr>
        <p:spPr/>
        <p:txBody>
          <a:bodyPr/>
          <a:lstStyle/>
          <a:p>
            <a:fld id="{A5E9BB21-8586-4D58-988A-FDE57A049CB8}" type="slidenum">
              <a:rPr lang="en-GB" smtClean="0"/>
              <a:t>‹#›</a:t>
            </a:fld>
            <a:endParaRPr lang="en-GB"/>
          </a:p>
        </p:txBody>
      </p:sp>
    </p:spTree>
    <p:extLst>
      <p:ext uri="{BB962C8B-B14F-4D97-AF65-F5344CB8AC3E}">
        <p14:creationId xmlns:p14="http://schemas.microsoft.com/office/powerpoint/2010/main" val="314197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ver e titolo della presentazione">
    <p:spTree>
      <p:nvGrpSpPr>
        <p:cNvPr id="1" name=""/>
        <p:cNvGrpSpPr/>
        <p:nvPr/>
      </p:nvGrpSpPr>
      <p:grpSpPr>
        <a:xfrm>
          <a:off x="0" y="0"/>
          <a:ext cx="0" cy="0"/>
          <a:chOff x="0" y="0"/>
          <a:chExt cx="0" cy="0"/>
        </a:xfrm>
      </p:grpSpPr>
      <p:sp>
        <p:nvSpPr>
          <p:cNvPr id="19" name="Segnaposto contenuto 2">
            <a:extLst>
              <a:ext uri="{FF2B5EF4-FFF2-40B4-BE49-F238E27FC236}">
                <a16:creationId xmlns:a16="http://schemas.microsoft.com/office/drawing/2014/main" id="{B0E53174-C2B6-9578-FD79-3DC76CA122C7}"/>
              </a:ext>
            </a:extLst>
          </p:cNvPr>
          <p:cNvSpPr>
            <a:spLocks noGrp="1"/>
          </p:cNvSpPr>
          <p:nvPr>
            <p:ph sz="half" idx="10"/>
          </p:nvPr>
        </p:nvSpPr>
        <p:spPr>
          <a:xfrm>
            <a:off x="2605088" y="3980683"/>
            <a:ext cx="6981824" cy="1221752"/>
          </a:xfrm>
          <a:prstGeom prst="rect">
            <a:avLst/>
          </a:prstGeom>
        </p:spPr>
        <p:txBody>
          <a:bodyPr anchor="ctr">
            <a:noAutofit/>
          </a:bodyPr>
          <a:lstStyle>
            <a:lvl1pPr marL="0" indent="0" algn="ctr">
              <a:buNone/>
              <a:defRPr sz="3600">
                <a:solidFill>
                  <a:srgbClr val="002060"/>
                </a:solidFill>
                <a:latin typeface="+mj-lt"/>
              </a:defRPr>
            </a:lvl1pPr>
            <a:lvl2pPr marL="457200" indent="0">
              <a:buNone/>
              <a:defRPr sz="1600">
                <a:solidFill>
                  <a:srgbClr val="002060"/>
                </a:solidFill>
              </a:defRPr>
            </a:lvl2pPr>
            <a:lvl3pPr marL="914400" indent="0">
              <a:buNone/>
              <a:defRPr sz="1200">
                <a:solidFill>
                  <a:srgbClr val="002060"/>
                </a:solidFill>
              </a:defRPr>
            </a:lvl3pPr>
            <a:lvl4pPr>
              <a:defRPr>
                <a:solidFill>
                  <a:srgbClr val="002060"/>
                </a:solidFill>
              </a:defRPr>
            </a:lvl4pPr>
            <a:lvl5pPr>
              <a:defRPr>
                <a:solidFill>
                  <a:srgbClr val="002060"/>
                </a:solidFill>
              </a:defRPr>
            </a:lvl5pPr>
          </a:lstStyle>
          <a:p>
            <a:pPr lvl="0"/>
            <a:r>
              <a:rPr lang="it-IT"/>
              <a:t>Fare clic per modificare gli stili del testo dello schema</a:t>
            </a:r>
          </a:p>
        </p:txBody>
      </p:sp>
      <p:sp>
        <p:nvSpPr>
          <p:cNvPr id="20" name="Segnaposto contenuto 2">
            <a:extLst>
              <a:ext uri="{FF2B5EF4-FFF2-40B4-BE49-F238E27FC236}">
                <a16:creationId xmlns:a16="http://schemas.microsoft.com/office/drawing/2014/main" id="{19AB7997-0616-3F77-27A1-3DDFB8730A7F}"/>
              </a:ext>
            </a:extLst>
          </p:cNvPr>
          <p:cNvSpPr>
            <a:spLocks noGrp="1"/>
          </p:cNvSpPr>
          <p:nvPr>
            <p:ph sz="half" idx="14"/>
          </p:nvPr>
        </p:nvSpPr>
        <p:spPr>
          <a:xfrm>
            <a:off x="3505200" y="5211493"/>
            <a:ext cx="5181600" cy="1221752"/>
          </a:xfrm>
          <a:prstGeom prst="rect">
            <a:avLst/>
          </a:prstGeom>
        </p:spPr>
        <p:txBody>
          <a:bodyPr anchor="t">
            <a:normAutofit/>
          </a:bodyPr>
          <a:lstStyle>
            <a:lvl1pPr marL="0" indent="0" algn="ctr">
              <a:buNone/>
              <a:defRPr sz="1600">
                <a:solidFill>
                  <a:srgbClr val="002060"/>
                </a:solidFill>
                <a:latin typeface="+mj-lt"/>
              </a:defRPr>
            </a:lvl1pPr>
            <a:lvl2pPr marL="457200" indent="0">
              <a:buNone/>
              <a:defRPr sz="1600">
                <a:solidFill>
                  <a:srgbClr val="002060"/>
                </a:solidFill>
              </a:defRPr>
            </a:lvl2pPr>
            <a:lvl3pPr marL="914400" indent="0">
              <a:buNone/>
              <a:defRPr sz="1200">
                <a:solidFill>
                  <a:srgbClr val="002060"/>
                </a:solidFill>
              </a:defRPr>
            </a:lvl3pPr>
            <a:lvl4pPr>
              <a:defRPr>
                <a:solidFill>
                  <a:srgbClr val="002060"/>
                </a:solidFill>
              </a:defRPr>
            </a:lvl4pPr>
            <a:lvl5pPr>
              <a:defRPr>
                <a:solidFill>
                  <a:srgbClr val="002060"/>
                </a:solidFill>
              </a:defRPr>
            </a:lvl5pPr>
          </a:lstStyle>
          <a:p>
            <a:pPr lvl="0"/>
            <a:r>
              <a:rPr lang="it-IT"/>
              <a:t>Fare clic per modificare gli stili del testo dello schema</a:t>
            </a:r>
          </a:p>
        </p:txBody>
      </p:sp>
    </p:spTree>
    <p:extLst>
      <p:ext uri="{BB962C8B-B14F-4D97-AF65-F5344CB8AC3E}">
        <p14:creationId xmlns:p14="http://schemas.microsoft.com/office/powerpoint/2010/main" val="11804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rpo">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83AB4E0F-32ED-E919-6C7D-A24AD6FBE16A}"/>
              </a:ext>
            </a:extLst>
          </p:cNvPr>
          <p:cNvSpPr>
            <a:spLocks noGrp="1"/>
          </p:cNvSpPr>
          <p:nvPr>
            <p:ph sz="half" idx="10"/>
          </p:nvPr>
        </p:nvSpPr>
        <p:spPr>
          <a:xfrm>
            <a:off x="657224" y="1461154"/>
            <a:ext cx="9327754" cy="4541933"/>
          </a:xfrm>
          <a:prstGeom prst="rect">
            <a:avLst/>
          </a:prstGeom>
        </p:spPr>
        <p:txBody>
          <a:bodyPr anchor="ctr">
            <a:normAutofit/>
          </a:bodyPr>
          <a:lstStyle>
            <a:lvl1pPr marL="0" indent="0" algn="l">
              <a:buNone/>
              <a:defRPr sz="1600">
                <a:solidFill>
                  <a:srgbClr val="002060"/>
                </a:solidFill>
              </a:defRPr>
            </a:lvl1pPr>
            <a:lvl2pPr marL="457200" indent="0">
              <a:buNone/>
              <a:defRPr sz="1600">
                <a:solidFill>
                  <a:srgbClr val="002060"/>
                </a:solidFill>
              </a:defRPr>
            </a:lvl2pPr>
            <a:lvl3pPr marL="914400" indent="0">
              <a:buNone/>
              <a:defRPr sz="1200">
                <a:solidFill>
                  <a:srgbClr val="002060"/>
                </a:solidFill>
              </a:defRPr>
            </a:lvl3pPr>
            <a:lvl4pPr>
              <a:defRPr>
                <a:solidFill>
                  <a:srgbClr val="002060"/>
                </a:solidFill>
              </a:defRPr>
            </a:lvl4pPr>
            <a:lvl5pPr>
              <a:defRPr>
                <a:solidFill>
                  <a:srgbClr val="002060"/>
                </a:solidFill>
              </a:defRPr>
            </a:lvl5pPr>
          </a:lstStyle>
          <a:p>
            <a:pPr lvl="0"/>
            <a:r>
              <a:rPr lang="it-IT" dirty="0"/>
              <a:t>Fare clic per modificare gli stili del testo dello schema</a:t>
            </a:r>
          </a:p>
        </p:txBody>
      </p:sp>
      <p:sp>
        <p:nvSpPr>
          <p:cNvPr id="4" name="Segnaposto testo 9">
            <a:extLst>
              <a:ext uri="{FF2B5EF4-FFF2-40B4-BE49-F238E27FC236}">
                <a16:creationId xmlns:a16="http://schemas.microsoft.com/office/drawing/2014/main" id="{039C597C-7971-05B3-FFE4-2DD309BD6E0A}"/>
              </a:ext>
            </a:extLst>
          </p:cNvPr>
          <p:cNvSpPr>
            <a:spLocks noGrp="1"/>
          </p:cNvSpPr>
          <p:nvPr>
            <p:ph type="body" sz="quarter" idx="11"/>
          </p:nvPr>
        </p:nvSpPr>
        <p:spPr>
          <a:xfrm>
            <a:off x="657224" y="279139"/>
            <a:ext cx="9327754" cy="1057275"/>
          </a:xfrm>
          <a:prstGeom prst="rect">
            <a:avLst/>
          </a:prstGeom>
        </p:spPr>
        <p:txBody>
          <a:bodyPr/>
          <a:lstStyle>
            <a:lvl1pPr marL="0" indent="0">
              <a:buNone/>
              <a:defRPr sz="3200">
                <a:solidFill>
                  <a:srgbClr val="203864"/>
                </a:solidFill>
                <a:latin typeface="+mj-lt"/>
              </a:defRPr>
            </a:lvl1pPr>
            <a:lvl2pPr>
              <a:defRPr>
                <a:solidFill>
                  <a:srgbClr val="203864"/>
                </a:solidFill>
                <a:latin typeface="+mj-lt"/>
              </a:defRPr>
            </a:lvl2pPr>
            <a:lvl3pPr>
              <a:defRPr>
                <a:solidFill>
                  <a:srgbClr val="203864"/>
                </a:solidFill>
                <a:latin typeface="+mj-lt"/>
              </a:defRPr>
            </a:lvl3pPr>
            <a:lvl4pPr>
              <a:defRPr>
                <a:solidFill>
                  <a:srgbClr val="203864"/>
                </a:solidFill>
                <a:latin typeface="+mj-lt"/>
              </a:defRPr>
            </a:lvl4pPr>
            <a:lvl5pPr>
              <a:defRPr>
                <a:solidFill>
                  <a:srgbClr val="203864"/>
                </a:solidFill>
                <a:latin typeface="+mj-lt"/>
              </a:defRPr>
            </a:lvl5pPr>
          </a:lstStyle>
          <a:p>
            <a:pPr lvl="0"/>
            <a:r>
              <a:rPr lang="it-IT" dirty="0"/>
              <a:t>Fare clic per modificare gli stili del testo dello schema</a:t>
            </a:r>
          </a:p>
        </p:txBody>
      </p:sp>
    </p:spTree>
    <p:extLst>
      <p:ext uri="{BB962C8B-B14F-4D97-AF65-F5344CB8AC3E}">
        <p14:creationId xmlns:p14="http://schemas.microsoft.com/office/powerpoint/2010/main" val="965629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8" name="Segnaposto contenuto 2">
            <a:extLst>
              <a:ext uri="{FF2B5EF4-FFF2-40B4-BE49-F238E27FC236}">
                <a16:creationId xmlns:a16="http://schemas.microsoft.com/office/drawing/2014/main" id="{F0844C85-6624-545B-CE23-C6B6CD2BAD2C}"/>
              </a:ext>
            </a:extLst>
          </p:cNvPr>
          <p:cNvSpPr>
            <a:spLocks noGrp="1"/>
          </p:cNvSpPr>
          <p:nvPr>
            <p:ph sz="half" idx="1"/>
          </p:nvPr>
        </p:nvSpPr>
        <p:spPr>
          <a:xfrm>
            <a:off x="4753430" y="1409062"/>
            <a:ext cx="5964845" cy="4351338"/>
          </a:xfrm>
          <a:prstGeom prst="rect">
            <a:avLst/>
          </a:prstGeom>
        </p:spPr>
        <p:txBody>
          <a:bodyPr anchor="ctr"/>
          <a:lstStyle>
            <a:lvl1pPr marL="0" indent="0" algn="l">
              <a:buNone/>
              <a:defRPr sz="2400">
                <a:solidFill>
                  <a:schemeClr val="bg1"/>
                </a:solidFill>
              </a:defRPr>
            </a:lvl1pPr>
            <a:lvl2pPr marL="457177" indent="0" algn="l">
              <a:buNone/>
              <a:defRPr sz="1800">
                <a:solidFill>
                  <a:schemeClr val="bg1"/>
                </a:solidFill>
              </a:defRPr>
            </a:lvl2pPr>
            <a:lvl3pPr marL="914353" indent="0" algn="l">
              <a:buNone/>
              <a:defRPr sz="1400">
                <a:solidFill>
                  <a:schemeClr val="bg1"/>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p:txBody>
      </p:sp>
      <p:cxnSp>
        <p:nvCxnSpPr>
          <p:cNvPr id="2" name="Connettore diritto 1">
            <a:extLst>
              <a:ext uri="{FF2B5EF4-FFF2-40B4-BE49-F238E27FC236}">
                <a16:creationId xmlns:a16="http://schemas.microsoft.com/office/drawing/2014/main" id="{38D79ED5-9944-FBC3-34B2-5441977C5D2B}"/>
              </a:ext>
            </a:extLst>
          </p:cNvPr>
          <p:cNvCxnSpPr/>
          <p:nvPr/>
        </p:nvCxnSpPr>
        <p:spPr>
          <a:xfrm>
            <a:off x="3874415" y="2029117"/>
            <a:ext cx="0" cy="2799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ADB3D4D-F606-2809-DF63-A832A4FB119C}"/>
              </a:ext>
            </a:extLst>
          </p:cNvPr>
          <p:cNvSpPr>
            <a:spLocks noGrp="1"/>
          </p:cNvSpPr>
          <p:nvPr>
            <p:ph sz="half" idx="10" hasCustomPrompt="1"/>
          </p:nvPr>
        </p:nvSpPr>
        <p:spPr>
          <a:xfrm>
            <a:off x="819315" y="2686514"/>
            <a:ext cx="2176086" cy="1484967"/>
          </a:xfrm>
          <a:prstGeom prst="rect">
            <a:avLst/>
          </a:prstGeom>
        </p:spPr>
        <p:txBody>
          <a:bodyPr anchor="ctr"/>
          <a:lstStyle>
            <a:lvl1pPr marL="0" indent="0" algn="ctr">
              <a:buNone/>
              <a:defRPr sz="4000">
                <a:solidFill>
                  <a:schemeClr val="bg1"/>
                </a:solidFill>
                <a:latin typeface="+mj-lt"/>
              </a:defRPr>
            </a:lvl1pPr>
            <a:lvl2pPr algn="l">
              <a:defRPr sz="1800">
                <a:solidFill>
                  <a:schemeClr val="bg1"/>
                </a:solidFill>
              </a:defRPr>
            </a:lvl2pPr>
            <a:lvl3pPr algn="l">
              <a:defRPr sz="1400">
                <a:solidFill>
                  <a:schemeClr val="bg1"/>
                </a:solidFill>
              </a:defRPr>
            </a:lvl3pPr>
            <a:lvl4pPr>
              <a:defRPr>
                <a:solidFill>
                  <a:srgbClr val="002060"/>
                </a:solidFill>
              </a:defRPr>
            </a:lvl4pPr>
            <a:lvl5pPr>
              <a:defRPr>
                <a:solidFill>
                  <a:srgbClr val="002060"/>
                </a:solidFill>
              </a:defRPr>
            </a:lvl5pPr>
          </a:lstStyle>
          <a:p>
            <a:pPr lvl="0"/>
            <a:r>
              <a:rPr lang="it-IT" dirty="0"/>
              <a:t>Agenda</a:t>
            </a:r>
          </a:p>
        </p:txBody>
      </p:sp>
    </p:spTree>
    <p:extLst>
      <p:ext uri="{BB962C8B-B14F-4D97-AF65-F5344CB8AC3E}">
        <p14:creationId xmlns:p14="http://schemas.microsoft.com/office/powerpoint/2010/main" val="4077213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i chiusura">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195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8" name="Segnaposto contenuto 2">
            <a:extLst>
              <a:ext uri="{FF2B5EF4-FFF2-40B4-BE49-F238E27FC236}">
                <a16:creationId xmlns:a16="http://schemas.microsoft.com/office/drawing/2014/main" id="{F0844C85-6624-545B-CE23-C6B6CD2BAD2C}"/>
              </a:ext>
            </a:extLst>
          </p:cNvPr>
          <p:cNvSpPr>
            <a:spLocks noGrp="1"/>
          </p:cNvSpPr>
          <p:nvPr>
            <p:ph sz="half" idx="1"/>
          </p:nvPr>
        </p:nvSpPr>
        <p:spPr>
          <a:xfrm>
            <a:off x="4753430" y="1409062"/>
            <a:ext cx="5964845" cy="4351338"/>
          </a:xfrm>
          <a:prstGeom prst="rect">
            <a:avLst/>
          </a:prstGeom>
        </p:spPr>
        <p:txBody>
          <a:bodyPr anchor="ctr"/>
          <a:lstStyle>
            <a:lvl1pPr marL="0" indent="0" algn="l">
              <a:buNone/>
              <a:defRPr sz="2400">
                <a:solidFill>
                  <a:schemeClr val="bg1"/>
                </a:solidFill>
              </a:defRPr>
            </a:lvl1pPr>
            <a:lvl2pPr marL="457200" indent="0" algn="l">
              <a:buNone/>
              <a:defRPr sz="1800">
                <a:solidFill>
                  <a:schemeClr val="bg1"/>
                </a:solidFill>
              </a:defRPr>
            </a:lvl2pPr>
            <a:lvl3pPr marL="914400" indent="0" algn="l">
              <a:buNone/>
              <a:defRPr sz="1400">
                <a:solidFill>
                  <a:schemeClr val="bg1"/>
                </a:solidFill>
              </a:defRPr>
            </a:lvl3pPr>
            <a:lvl4pPr>
              <a:defRPr>
                <a:solidFill>
                  <a:srgbClr val="002060"/>
                </a:solidFill>
              </a:defRPr>
            </a:lvl4pPr>
            <a:lvl5pPr>
              <a:defRPr>
                <a:solidFill>
                  <a:srgbClr val="002060"/>
                </a:solidFill>
              </a:defRPr>
            </a:lvl5pPr>
          </a:lstStyle>
          <a:p>
            <a:pPr lvl="0"/>
            <a:r>
              <a:rPr lang="it-IT" dirty="0"/>
              <a:t>Fare clic per modificare gli stili del testo dello schema</a:t>
            </a:r>
          </a:p>
          <a:p>
            <a:pPr lvl="1"/>
            <a:r>
              <a:rPr lang="it-IT" dirty="0"/>
              <a:t>Secondo livello</a:t>
            </a:r>
          </a:p>
          <a:p>
            <a:pPr lvl="2"/>
            <a:r>
              <a:rPr lang="it-IT" dirty="0"/>
              <a:t>Terzo livello</a:t>
            </a:r>
          </a:p>
        </p:txBody>
      </p:sp>
      <p:cxnSp>
        <p:nvCxnSpPr>
          <p:cNvPr id="2" name="Connettore diritto 1">
            <a:extLst>
              <a:ext uri="{FF2B5EF4-FFF2-40B4-BE49-F238E27FC236}">
                <a16:creationId xmlns:a16="http://schemas.microsoft.com/office/drawing/2014/main" id="{38D79ED5-9944-FBC3-34B2-5441977C5D2B}"/>
              </a:ext>
            </a:extLst>
          </p:cNvPr>
          <p:cNvCxnSpPr/>
          <p:nvPr userDrawn="1"/>
        </p:nvCxnSpPr>
        <p:spPr>
          <a:xfrm>
            <a:off x="3874415" y="2029117"/>
            <a:ext cx="0" cy="27997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ADB3D4D-F606-2809-DF63-A832A4FB119C}"/>
              </a:ext>
            </a:extLst>
          </p:cNvPr>
          <p:cNvSpPr>
            <a:spLocks noGrp="1"/>
          </p:cNvSpPr>
          <p:nvPr>
            <p:ph sz="half" idx="10" hasCustomPrompt="1"/>
          </p:nvPr>
        </p:nvSpPr>
        <p:spPr>
          <a:xfrm>
            <a:off x="819315" y="2686513"/>
            <a:ext cx="2176086" cy="1484967"/>
          </a:xfrm>
          <a:prstGeom prst="rect">
            <a:avLst/>
          </a:prstGeom>
        </p:spPr>
        <p:txBody>
          <a:bodyPr anchor="ctr"/>
          <a:lstStyle>
            <a:lvl1pPr marL="0" indent="0" algn="ctr">
              <a:buNone/>
              <a:defRPr sz="4000">
                <a:solidFill>
                  <a:schemeClr val="bg1"/>
                </a:solidFill>
                <a:latin typeface="+mj-lt"/>
              </a:defRPr>
            </a:lvl1pPr>
            <a:lvl2pPr algn="l">
              <a:defRPr sz="1800">
                <a:solidFill>
                  <a:schemeClr val="bg1"/>
                </a:solidFill>
              </a:defRPr>
            </a:lvl2pPr>
            <a:lvl3pPr algn="l">
              <a:defRPr sz="1400">
                <a:solidFill>
                  <a:schemeClr val="bg1"/>
                </a:solidFill>
              </a:defRPr>
            </a:lvl3pPr>
            <a:lvl4pPr>
              <a:defRPr>
                <a:solidFill>
                  <a:srgbClr val="002060"/>
                </a:solidFill>
              </a:defRPr>
            </a:lvl4pPr>
            <a:lvl5pPr>
              <a:defRPr>
                <a:solidFill>
                  <a:srgbClr val="002060"/>
                </a:solidFill>
              </a:defRPr>
            </a:lvl5pPr>
          </a:lstStyle>
          <a:p>
            <a:pPr lvl="0"/>
            <a:r>
              <a:rPr lang="it-IT" dirty="0"/>
              <a:t>Agenda</a:t>
            </a:r>
          </a:p>
        </p:txBody>
      </p:sp>
    </p:spTree>
    <p:extLst>
      <p:ext uri="{BB962C8B-B14F-4D97-AF65-F5344CB8AC3E}">
        <p14:creationId xmlns:p14="http://schemas.microsoft.com/office/powerpoint/2010/main" val="176240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8" name="Segnaposto contenuto 2">
            <a:extLst>
              <a:ext uri="{FF2B5EF4-FFF2-40B4-BE49-F238E27FC236}">
                <a16:creationId xmlns:a16="http://schemas.microsoft.com/office/drawing/2014/main" id="{F0844C85-6624-545B-CE23-C6B6CD2BAD2C}"/>
              </a:ext>
            </a:extLst>
          </p:cNvPr>
          <p:cNvSpPr>
            <a:spLocks noGrp="1"/>
          </p:cNvSpPr>
          <p:nvPr>
            <p:ph sz="half" idx="1"/>
          </p:nvPr>
        </p:nvSpPr>
        <p:spPr>
          <a:xfrm>
            <a:off x="651954" y="1399635"/>
            <a:ext cx="8682872" cy="4351338"/>
          </a:xfrm>
          <a:prstGeom prst="rect">
            <a:avLst/>
          </a:prstGeom>
        </p:spPr>
        <p:txBody>
          <a:bodyPr anchor="ctr"/>
          <a:lstStyle>
            <a:lvl1pPr algn="l">
              <a:defRPr sz="2400">
                <a:solidFill>
                  <a:schemeClr val="bg1"/>
                </a:solidFill>
              </a:defRPr>
            </a:lvl1pPr>
            <a:lvl2pPr algn="l">
              <a:defRPr sz="1800">
                <a:solidFill>
                  <a:schemeClr val="bg1"/>
                </a:solidFill>
              </a:defRPr>
            </a:lvl2pPr>
            <a:lvl3pPr algn="l">
              <a:defRPr sz="1400">
                <a:solidFill>
                  <a:schemeClr val="bg1"/>
                </a:solidFill>
              </a:defRPr>
            </a:lvl3pPr>
            <a:lvl4pPr>
              <a:defRPr>
                <a:solidFill>
                  <a:srgbClr val="002060"/>
                </a:solidFill>
              </a:defRPr>
            </a:lvl4pPr>
            <a:lvl5pPr>
              <a:defRPr>
                <a:solidFill>
                  <a:srgbClr val="002060"/>
                </a:solidFill>
              </a:defRPr>
            </a:lvl5pPr>
          </a:lstStyle>
          <a:p>
            <a:pPr lvl="0"/>
            <a:r>
              <a:rPr lang="it-IT" dirty="0"/>
              <a:t>Fare clic per modificare gli stili del testo dello schema</a:t>
            </a:r>
          </a:p>
          <a:p>
            <a:pPr lvl="1"/>
            <a:r>
              <a:rPr lang="it-IT" dirty="0"/>
              <a:t>Secondo livello</a:t>
            </a:r>
          </a:p>
          <a:p>
            <a:pPr lvl="2"/>
            <a:r>
              <a:rPr lang="it-IT" dirty="0"/>
              <a:t>Terzo livello</a:t>
            </a:r>
          </a:p>
        </p:txBody>
      </p:sp>
      <p:sp>
        <p:nvSpPr>
          <p:cNvPr id="9" name="Segnaposto testo 9">
            <a:extLst>
              <a:ext uri="{FF2B5EF4-FFF2-40B4-BE49-F238E27FC236}">
                <a16:creationId xmlns:a16="http://schemas.microsoft.com/office/drawing/2014/main" id="{92FC5B2F-C60D-01DF-FA8C-14B0C8FB21B9}"/>
              </a:ext>
            </a:extLst>
          </p:cNvPr>
          <p:cNvSpPr>
            <a:spLocks noGrp="1"/>
          </p:cNvSpPr>
          <p:nvPr>
            <p:ph type="body" sz="quarter" idx="11" hasCustomPrompt="1"/>
          </p:nvPr>
        </p:nvSpPr>
        <p:spPr>
          <a:xfrm>
            <a:off x="657224" y="279139"/>
            <a:ext cx="9327754" cy="1057275"/>
          </a:xfrm>
          <a:prstGeom prst="rect">
            <a:avLst/>
          </a:prstGeom>
        </p:spPr>
        <p:txBody>
          <a:bodyPr/>
          <a:lstStyle>
            <a:lvl1pPr marL="0" indent="0">
              <a:buNone/>
              <a:defRPr sz="3200">
                <a:solidFill>
                  <a:schemeClr val="bg1"/>
                </a:solidFill>
                <a:latin typeface="+mj-lt"/>
              </a:defRPr>
            </a:lvl1pPr>
            <a:lvl2pPr>
              <a:defRPr>
                <a:solidFill>
                  <a:srgbClr val="203864"/>
                </a:solidFill>
                <a:latin typeface="+mj-lt"/>
              </a:defRPr>
            </a:lvl2pPr>
            <a:lvl3pPr>
              <a:defRPr>
                <a:solidFill>
                  <a:srgbClr val="203864"/>
                </a:solidFill>
                <a:latin typeface="+mj-lt"/>
              </a:defRPr>
            </a:lvl3pPr>
            <a:lvl4pPr>
              <a:defRPr>
                <a:solidFill>
                  <a:srgbClr val="203864"/>
                </a:solidFill>
                <a:latin typeface="+mj-lt"/>
              </a:defRPr>
            </a:lvl4pPr>
            <a:lvl5pPr>
              <a:defRPr>
                <a:solidFill>
                  <a:srgbClr val="203864"/>
                </a:solidFill>
                <a:latin typeface="+mj-lt"/>
              </a:defRPr>
            </a:lvl5pPr>
          </a:lstStyle>
          <a:p>
            <a:pPr lvl="0"/>
            <a:r>
              <a:rPr lang="it-IT" dirty="0"/>
              <a:t>Agenda</a:t>
            </a:r>
          </a:p>
        </p:txBody>
      </p:sp>
    </p:spTree>
    <p:extLst>
      <p:ext uri="{BB962C8B-B14F-4D97-AF65-F5344CB8AC3E}">
        <p14:creationId xmlns:p14="http://schemas.microsoft.com/office/powerpoint/2010/main" val="3304251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341BCA-93B1-AEE4-36C0-03665B47C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BB078A5-7748-0D49-469F-4D92E0733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154C932D-E608-95CF-064D-E319BD669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A5E9BB21-8586-4D58-988A-FDE57A049CB8}" type="slidenum">
              <a:rPr lang="en-GB" smtClean="0"/>
              <a:pPr/>
              <a:t>‹#›</a:t>
            </a:fld>
            <a:endParaRPr lang="en-GB" dirty="0"/>
          </a:p>
        </p:txBody>
      </p:sp>
      <p:sp>
        <p:nvSpPr>
          <p:cNvPr id="5" name="Segnaposto piè di pagina 1">
            <a:extLst>
              <a:ext uri="{FF2B5EF4-FFF2-40B4-BE49-F238E27FC236}">
                <a16:creationId xmlns:a16="http://schemas.microsoft.com/office/drawing/2014/main" id="{F4950ED6-E45D-3AAF-A061-803D6972D694}"/>
              </a:ext>
            </a:extLst>
          </p:cNvPr>
          <p:cNvSpPr txBox="1">
            <a:spLocks/>
          </p:cNvSpPr>
          <p:nvPr userDrawn="1"/>
        </p:nvSpPr>
        <p:spPr>
          <a:xfrm>
            <a:off x="651954" y="6307138"/>
            <a:ext cx="4114800" cy="365125"/>
          </a:xfrm>
          <a:prstGeom prst="rect">
            <a:avLst/>
          </a:prstGeom>
        </p:spPr>
        <p:txBody>
          <a:bodyPr vert="horz" lIns="91440" tIns="45720" rIns="91440" bIns="45720" rtlCol="0" anchor="ctr"/>
          <a:lstStyle>
            <a:defPPr>
              <a:defRPr lang="it-CH"/>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CH" sz="1000" dirty="0">
                <a:solidFill>
                  <a:srgbClr val="002060"/>
                </a:solidFill>
                <a:latin typeface="+mj-lt"/>
              </a:rPr>
              <a:t>© 2025 - Brightside Capital</a:t>
            </a:r>
            <a:endParaRPr lang="en-CH" sz="1000" dirty="0">
              <a:solidFill>
                <a:srgbClr val="002060"/>
              </a:solidFill>
              <a:latin typeface="+mj-lt"/>
            </a:endParaRPr>
          </a:p>
        </p:txBody>
      </p:sp>
    </p:spTree>
    <p:extLst>
      <p:ext uri="{BB962C8B-B14F-4D97-AF65-F5344CB8AC3E}">
        <p14:creationId xmlns:p14="http://schemas.microsoft.com/office/powerpoint/2010/main" val="625065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6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oogle Shape;587;p7" descr="Google Shape;587;p7">
            <a:extLst>
              <a:ext uri="{FF2B5EF4-FFF2-40B4-BE49-F238E27FC236}">
                <a16:creationId xmlns:a16="http://schemas.microsoft.com/office/drawing/2014/main" id="{3441B063-66D8-9A9F-94B0-A9AF2709FC1F}"/>
              </a:ext>
            </a:extLst>
          </p:cNvPr>
          <p:cNvPicPr>
            <a:picLocks noChangeAspect="1"/>
          </p:cNvPicPr>
          <p:nvPr userDrawn="1"/>
        </p:nvPicPr>
        <p:blipFill>
          <a:blip r:embed="rId3"/>
          <a:stretch>
            <a:fillRect/>
          </a:stretch>
        </p:blipFill>
        <p:spPr>
          <a:xfrm>
            <a:off x="10877550" y="185737"/>
            <a:ext cx="662496" cy="642168"/>
          </a:xfrm>
          <a:prstGeom prst="rect">
            <a:avLst/>
          </a:prstGeom>
          <a:ln w="12700">
            <a:miter lim="400000"/>
          </a:ln>
        </p:spPr>
      </p:pic>
      <p:sp>
        <p:nvSpPr>
          <p:cNvPr id="11" name="Segnaposto numero diapositiva 2">
            <a:extLst>
              <a:ext uri="{FF2B5EF4-FFF2-40B4-BE49-F238E27FC236}">
                <a16:creationId xmlns:a16="http://schemas.microsoft.com/office/drawing/2014/main" id="{B42F19DA-5C61-5407-902E-D3B9E73CC0C6}"/>
              </a:ext>
            </a:extLst>
          </p:cNvPr>
          <p:cNvSpPr txBox="1">
            <a:spLocks/>
          </p:cNvSpPr>
          <p:nvPr userDrawn="1"/>
        </p:nvSpPr>
        <p:spPr>
          <a:xfrm>
            <a:off x="8610600" y="6311899"/>
            <a:ext cx="2743200" cy="365125"/>
          </a:xfrm>
          <a:prstGeom prst="rect">
            <a:avLst/>
          </a:prstGeom>
        </p:spPr>
        <p:txBody>
          <a:bodyPr vert="horz" lIns="91440" tIns="45720" rIns="91440" bIns="45720" rtlCol="0" anchor="ctr"/>
          <a:lstStyle>
            <a:defPPr>
              <a:defRPr lang="it-C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8071D-779D-4C7C-9DC8-1E690BF4E836}" type="slidenum">
              <a:rPr lang="en-CH" sz="1000" smtClean="0">
                <a:solidFill>
                  <a:srgbClr val="203864"/>
                </a:solidFill>
                <a:latin typeface="+mj-lt"/>
              </a:rPr>
              <a:pPr/>
              <a:t>‹#›</a:t>
            </a:fld>
            <a:endParaRPr lang="en-CH" sz="1000" dirty="0">
              <a:solidFill>
                <a:srgbClr val="203864"/>
              </a:solidFill>
              <a:latin typeface="+mj-lt"/>
            </a:endParaRPr>
          </a:p>
        </p:txBody>
      </p:sp>
      <p:sp>
        <p:nvSpPr>
          <p:cNvPr id="12" name="Segnaposto piè di pagina 1">
            <a:extLst>
              <a:ext uri="{FF2B5EF4-FFF2-40B4-BE49-F238E27FC236}">
                <a16:creationId xmlns:a16="http://schemas.microsoft.com/office/drawing/2014/main" id="{8F2F07E6-A72D-CF77-EDAE-5530370CC1F3}"/>
              </a:ext>
            </a:extLst>
          </p:cNvPr>
          <p:cNvSpPr txBox="1">
            <a:spLocks/>
          </p:cNvSpPr>
          <p:nvPr userDrawn="1"/>
        </p:nvSpPr>
        <p:spPr>
          <a:xfrm>
            <a:off x="651954" y="6307138"/>
            <a:ext cx="4114800" cy="365125"/>
          </a:xfrm>
          <a:prstGeom prst="rect">
            <a:avLst/>
          </a:prstGeom>
        </p:spPr>
        <p:txBody>
          <a:bodyPr vert="horz" lIns="91440" tIns="45720" rIns="91440" bIns="45720" rtlCol="0" anchor="ctr"/>
          <a:lstStyle>
            <a:defPPr>
              <a:defRPr lang="it-CH"/>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CH" sz="1000" dirty="0">
                <a:solidFill>
                  <a:srgbClr val="002060"/>
                </a:solidFill>
                <a:latin typeface="+mj-lt"/>
              </a:rPr>
              <a:t>© 2025 - Brightside Capital</a:t>
            </a:r>
            <a:endParaRPr lang="en-CH" sz="1000" dirty="0">
              <a:solidFill>
                <a:srgbClr val="002060"/>
              </a:solidFill>
              <a:latin typeface="+mj-lt"/>
            </a:endParaRPr>
          </a:p>
        </p:txBody>
      </p:sp>
    </p:spTree>
    <p:extLst>
      <p:ext uri="{BB962C8B-B14F-4D97-AF65-F5344CB8AC3E}">
        <p14:creationId xmlns:p14="http://schemas.microsoft.com/office/powerpoint/2010/main" val="3662941745"/>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A80980"/>
        </a:solidFill>
        <a:effectLst/>
      </p:bgPr>
    </p:bg>
    <p:spTree>
      <p:nvGrpSpPr>
        <p:cNvPr id="1" name=""/>
        <p:cNvGrpSpPr/>
        <p:nvPr/>
      </p:nvGrpSpPr>
      <p:grpSpPr>
        <a:xfrm>
          <a:off x="0" y="0"/>
          <a:ext cx="0" cy="0"/>
          <a:chOff x="0" y="0"/>
          <a:chExt cx="0" cy="0"/>
        </a:xfrm>
      </p:grpSpPr>
      <p:pic>
        <p:nvPicPr>
          <p:cNvPr id="9" name="Picture 21" descr="A picture containing kitchenware, strainer, grater&#10;&#10;Description automatically generated">
            <a:extLst>
              <a:ext uri="{FF2B5EF4-FFF2-40B4-BE49-F238E27FC236}">
                <a16:creationId xmlns:a16="http://schemas.microsoft.com/office/drawing/2014/main" id="{9CEC4EE1-2AB3-9C25-5517-EE6770FE4A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10" name="Segnaposto numero diapositiva 2">
            <a:extLst>
              <a:ext uri="{FF2B5EF4-FFF2-40B4-BE49-F238E27FC236}">
                <a16:creationId xmlns:a16="http://schemas.microsoft.com/office/drawing/2014/main" id="{E7CE0102-3A48-E87E-85F6-70D3FA8D99EB}"/>
              </a:ext>
            </a:extLst>
          </p:cNvPr>
          <p:cNvSpPr txBox="1">
            <a:spLocks/>
          </p:cNvSpPr>
          <p:nvPr/>
        </p:nvSpPr>
        <p:spPr>
          <a:xfrm>
            <a:off x="8610600" y="6311900"/>
            <a:ext cx="2743200" cy="365125"/>
          </a:xfrm>
          <a:prstGeom prst="rect">
            <a:avLst/>
          </a:prstGeom>
        </p:spPr>
        <p:txBody>
          <a:bodyPr vert="horz" lIns="91437" tIns="45719" rIns="91437" bIns="45719" rtlCol="0" anchor="ctr"/>
          <a:lstStyle>
            <a:defPPr>
              <a:defRPr lang="it-C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8071D-779D-4C7C-9DC8-1E690BF4E836}" type="slidenum">
              <a:rPr lang="en-CH" sz="1000" smtClean="0">
                <a:solidFill>
                  <a:schemeClr val="bg1"/>
                </a:solidFill>
                <a:latin typeface="+mj-lt"/>
              </a:rPr>
              <a:pPr/>
              <a:t>‹#›</a:t>
            </a:fld>
            <a:endParaRPr lang="en-CH" sz="1000" dirty="0">
              <a:solidFill>
                <a:schemeClr val="bg1"/>
              </a:solidFill>
              <a:latin typeface="+mj-lt"/>
            </a:endParaRPr>
          </a:p>
        </p:txBody>
      </p:sp>
      <p:sp>
        <p:nvSpPr>
          <p:cNvPr id="11" name="Segnaposto piè di pagina 1">
            <a:extLst>
              <a:ext uri="{FF2B5EF4-FFF2-40B4-BE49-F238E27FC236}">
                <a16:creationId xmlns:a16="http://schemas.microsoft.com/office/drawing/2014/main" id="{5B833280-4CA1-4555-4AE2-FF57F7706DED}"/>
              </a:ext>
            </a:extLst>
          </p:cNvPr>
          <p:cNvSpPr txBox="1">
            <a:spLocks/>
          </p:cNvSpPr>
          <p:nvPr/>
        </p:nvSpPr>
        <p:spPr>
          <a:xfrm>
            <a:off x="651955" y="6307139"/>
            <a:ext cx="4114800" cy="365125"/>
          </a:xfrm>
          <a:prstGeom prst="rect">
            <a:avLst/>
          </a:prstGeom>
        </p:spPr>
        <p:txBody>
          <a:bodyPr vert="horz" lIns="91437" tIns="45719" rIns="91437" bIns="45719" rtlCol="0" anchor="ctr"/>
          <a:lstStyle>
            <a:defPPr>
              <a:defRPr lang="it-CH"/>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CH" sz="1000" dirty="0">
                <a:solidFill>
                  <a:schemeClr val="bg1"/>
                </a:solidFill>
                <a:latin typeface="+mj-lt"/>
              </a:rPr>
              <a:t>© 2025 - Brightside Capital</a:t>
            </a:r>
            <a:endParaRPr lang="en-CH" sz="1000" dirty="0">
              <a:solidFill>
                <a:schemeClr val="bg1"/>
              </a:solidFill>
              <a:latin typeface="+mj-lt"/>
            </a:endParaRPr>
          </a:p>
        </p:txBody>
      </p:sp>
    </p:spTree>
    <p:extLst>
      <p:ext uri="{BB962C8B-B14F-4D97-AF65-F5344CB8AC3E}">
        <p14:creationId xmlns:p14="http://schemas.microsoft.com/office/powerpoint/2010/main" val="1301081646"/>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35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8" indent="-228588" algn="l" defTabSz="91435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5" indent="-228588" algn="l" defTabSz="91435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8" algn="l" defTabSz="91435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1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8"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5"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1" indent="-228588" algn="l" defTabSz="9143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magine 7" descr="BS_LOGO_V02-01.png">
            <a:extLst>
              <a:ext uri="{FF2B5EF4-FFF2-40B4-BE49-F238E27FC236}">
                <a16:creationId xmlns:a16="http://schemas.microsoft.com/office/drawing/2014/main" id="{1A0AAF02-A0F6-E56E-7A83-9984723ACA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713" t="30713" r="29696" b="36575"/>
          <a:stretch/>
        </p:blipFill>
        <p:spPr>
          <a:xfrm>
            <a:off x="2434143" y="1655951"/>
            <a:ext cx="7323713" cy="2709313"/>
          </a:xfrm>
          <a:prstGeom prst="rect">
            <a:avLst/>
          </a:prstGeom>
        </p:spPr>
      </p:pic>
    </p:spTree>
    <p:extLst>
      <p:ext uri="{BB962C8B-B14F-4D97-AF65-F5344CB8AC3E}">
        <p14:creationId xmlns:p14="http://schemas.microsoft.com/office/powerpoint/2010/main" val="176804041"/>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A80980"/>
        </a:solidFill>
        <a:effectLst/>
      </p:bgPr>
    </p:bg>
    <p:spTree>
      <p:nvGrpSpPr>
        <p:cNvPr id="1" name=""/>
        <p:cNvGrpSpPr/>
        <p:nvPr/>
      </p:nvGrpSpPr>
      <p:grpSpPr>
        <a:xfrm>
          <a:off x="0" y="0"/>
          <a:ext cx="0" cy="0"/>
          <a:chOff x="0" y="0"/>
          <a:chExt cx="0" cy="0"/>
        </a:xfrm>
      </p:grpSpPr>
      <p:pic>
        <p:nvPicPr>
          <p:cNvPr id="9" name="Picture 21" descr="A picture containing kitchenware, strainer, grater&#10;&#10;Description automatically generated">
            <a:extLst>
              <a:ext uri="{FF2B5EF4-FFF2-40B4-BE49-F238E27FC236}">
                <a16:creationId xmlns:a16="http://schemas.microsoft.com/office/drawing/2014/main" id="{9CEC4EE1-2AB3-9C25-5517-EE6770FE4AA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10" name="Segnaposto numero diapositiva 2">
            <a:extLst>
              <a:ext uri="{FF2B5EF4-FFF2-40B4-BE49-F238E27FC236}">
                <a16:creationId xmlns:a16="http://schemas.microsoft.com/office/drawing/2014/main" id="{E7CE0102-3A48-E87E-85F6-70D3FA8D99EB}"/>
              </a:ext>
            </a:extLst>
          </p:cNvPr>
          <p:cNvSpPr txBox="1">
            <a:spLocks/>
          </p:cNvSpPr>
          <p:nvPr userDrawn="1"/>
        </p:nvSpPr>
        <p:spPr>
          <a:xfrm>
            <a:off x="8610600" y="6311899"/>
            <a:ext cx="2743200" cy="365125"/>
          </a:xfrm>
          <a:prstGeom prst="rect">
            <a:avLst/>
          </a:prstGeom>
        </p:spPr>
        <p:txBody>
          <a:bodyPr vert="horz" lIns="91440" tIns="45720" rIns="91440" bIns="45720" rtlCol="0" anchor="ctr"/>
          <a:lstStyle>
            <a:defPPr>
              <a:defRPr lang="it-C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8071D-779D-4C7C-9DC8-1E690BF4E836}" type="slidenum">
              <a:rPr lang="en-CH" sz="1000" smtClean="0">
                <a:solidFill>
                  <a:schemeClr val="bg1"/>
                </a:solidFill>
                <a:latin typeface="+mj-lt"/>
              </a:rPr>
              <a:pPr/>
              <a:t>‹#›</a:t>
            </a:fld>
            <a:endParaRPr lang="en-CH" sz="1000" dirty="0">
              <a:solidFill>
                <a:schemeClr val="bg1"/>
              </a:solidFill>
              <a:latin typeface="+mj-lt"/>
            </a:endParaRPr>
          </a:p>
        </p:txBody>
      </p:sp>
      <p:sp>
        <p:nvSpPr>
          <p:cNvPr id="11" name="Segnaposto piè di pagina 1">
            <a:extLst>
              <a:ext uri="{FF2B5EF4-FFF2-40B4-BE49-F238E27FC236}">
                <a16:creationId xmlns:a16="http://schemas.microsoft.com/office/drawing/2014/main" id="{5B833280-4CA1-4555-4AE2-FF57F7706DED}"/>
              </a:ext>
            </a:extLst>
          </p:cNvPr>
          <p:cNvSpPr txBox="1">
            <a:spLocks/>
          </p:cNvSpPr>
          <p:nvPr userDrawn="1"/>
        </p:nvSpPr>
        <p:spPr>
          <a:xfrm>
            <a:off x="651954" y="6307138"/>
            <a:ext cx="4114800" cy="365125"/>
          </a:xfrm>
          <a:prstGeom prst="rect">
            <a:avLst/>
          </a:prstGeom>
        </p:spPr>
        <p:txBody>
          <a:bodyPr vert="horz" lIns="91440" tIns="45720" rIns="91440" bIns="45720" rtlCol="0" anchor="ctr"/>
          <a:lstStyle>
            <a:defPPr>
              <a:defRPr lang="it-CH"/>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CH" sz="1000" dirty="0">
                <a:solidFill>
                  <a:schemeClr val="bg1"/>
                </a:solidFill>
                <a:latin typeface="+mj-lt"/>
              </a:rPr>
              <a:t>© 2025 - Brightside Capital</a:t>
            </a:r>
            <a:endParaRPr lang="en-CH" sz="1000" dirty="0">
              <a:solidFill>
                <a:schemeClr val="bg1"/>
              </a:solidFill>
              <a:latin typeface="+mj-lt"/>
            </a:endParaRPr>
          </a:p>
        </p:txBody>
      </p:sp>
    </p:spTree>
    <p:extLst>
      <p:ext uri="{BB962C8B-B14F-4D97-AF65-F5344CB8AC3E}">
        <p14:creationId xmlns:p14="http://schemas.microsoft.com/office/powerpoint/2010/main" val="23525141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oogle Shape;587;p7" descr="Google Shape;587;p7">
            <a:extLst>
              <a:ext uri="{FF2B5EF4-FFF2-40B4-BE49-F238E27FC236}">
                <a16:creationId xmlns:a16="http://schemas.microsoft.com/office/drawing/2014/main" id="{3441B063-66D8-9A9F-94B0-A9AF2709FC1F}"/>
              </a:ext>
            </a:extLst>
          </p:cNvPr>
          <p:cNvPicPr>
            <a:picLocks noChangeAspect="1"/>
          </p:cNvPicPr>
          <p:nvPr userDrawn="1"/>
        </p:nvPicPr>
        <p:blipFill>
          <a:blip r:embed="rId3"/>
          <a:stretch>
            <a:fillRect/>
          </a:stretch>
        </p:blipFill>
        <p:spPr>
          <a:xfrm>
            <a:off x="10877550" y="185737"/>
            <a:ext cx="662496" cy="642168"/>
          </a:xfrm>
          <a:prstGeom prst="rect">
            <a:avLst/>
          </a:prstGeom>
          <a:ln w="12700">
            <a:miter lim="400000"/>
          </a:ln>
        </p:spPr>
      </p:pic>
      <p:sp>
        <p:nvSpPr>
          <p:cNvPr id="11" name="Segnaposto numero diapositiva 2">
            <a:extLst>
              <a:ext uri="{FF2B5EF4-FFF2-40B4-BE49-F238E27FC236}">
                <a16:creationId xmlns:a16="http://schemas.microsoft.com/office/drawing/2014/main" id="{B42F19DA-5C61-5407-902E-D3B9E73CC0C6}"/>
              </a:ext>
            </a:extLst>
          </p:cNvPr>
          <p:cNvSpPr txBox="1">
            <a:spLocks/>
          </p:cNvSpPr>
          <p:nvPr userDrawn="1"/>
        </p:nvSpPr>
        <p:spPr>
          <a:xfrm>
            <a:off x="8610600" y="6311899"/>
            <a:ext cx="2743200" cy="365125"/>
          </a:xfrm>
          <a:prstGeom prst="rect">
            <a:avLst/>
          </a:prstGeom>
        </p:spPr>
        <p:txBody>
          <a:bodyPr vert="horz" lIns="91440" tIns="45720" rIns="91440" bIns="45720" rtlCol="0" anchor="ctr"/>
          <a:lstStyle>
            <a:defPPr>
              <a:defRPr lang="it-C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9D8071D-779D-4C7C-9DC8-1E690BF4E836}" type="slidenum">
              <a:rPr lang="en-CH" sz="1000" smtClean="0">
                <a:solidFill>
                  <a:srgbClr val="203864"/>
                </a:solidFill>
                <a:latin typeface="+mj-lt"/>
              </a:rPr>
              <a:pPr/>
              <a:t>‹#›</a:t>
            </a:fld>
            <a:endParaRPr lang="en-CH" sz="1000" dirty="0">
              <a:solidFill>
                <a:srgbClr val="203864"/>
              </a:solidFill>
              <a:latin typeface="+mj-lt"/>
            </a:endParaRPr>
          </a:p>
        </p:txBody>
      </p:sp>
      <p:sp>
        <p:nvSpPr>
          <p:cNvPr id="12" name="Segnaposto piè di pagina 1">
            <a:extLst>
              <a:ext uri="{FF2B5EF4-FFF2-40B4-BE49-F238E27FC236}">
                <a16:creationId xmlns:a16="http://schemas.microsoft.com/office/drawing/2014/main" id="{8F2F07E6-A72D-CF77-EDAE-5530370CC1F3}"/>
              </a:ext>
            </a:extLst>
          </p:cNvPr>
          <p:cNvSpPr txBox="1">
            <a:spLocks/>
          </p:cNvSpPr>
          <p:nvPr userDrawn="1"/>
        </p:nvSpPr>
        <p:spPr>
          <a:xfrm>
            <a:off x="651954" y="6307138"/>
            <a:ext cx="4114800" cy="365125"/>
          </a:xfrm>
          <a:prstGeom prst="rect">
            <a:avLst/>
          </a:prstGeom>
        </p:spPr>
        <p:txBody>
          <a:bodyPr vert="horz" lIns="91440" tIns="45720" rIns="91440" bIns="45720" rtlCol="0" anchor="ctr"/>
          <a:lstStyle>
            <a:defPPr>
              <a:defRPr lang="it-CH"/>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CH" sz="1000" dirty="0">
                <a:solidFill>
                  <a:srgbClr val="002060"/>
                </a:solidFill>
                <a:latin typeface="+mj-lt"/>
              </a:rPr>
              <a:t>© 2024 - Brightside Capital</a:t>
            </a:r>
            <a:endParaRPr lang="en-CH" sz="1000" dirty="0">
              <a:solidFill>
                <a:srgbClr val="002060"/>
              </a:solidFill>
              <a:latin typeface="+mj-lt"/>
            </a:endParaRPr>
          </a:p>
        </p:txBody>
      </p:sp>
    </p:spTree>
    <p:extLst>
      <p:ext uri="{BB962C8B-B14F-4D97-AF65-F5344CB8AC3E}">
        <p14:creationId xmlns:p14="http://schemas.microsoft.com/office/powerpoint/2010/main" val="2028761903"/>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https://d1yhils6iwh5l5.cloudfront.net/charts/resized/132869/original/chart.png?src=email&amp;email=alex.pezzoli@brightside-capital.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01F98AA8-C274-1004-4C9B-02B4EB2292E7}"/>
              </a:ext>
            </a:extLst>
          </p:cNvPr>
          <p:cNvSpPr>
            <a:spLocks noGrp="1"/>
          </p:cNvSpPr>
          <p:nvPr>
            <p:ph sz="half" idx="14"/>
          </p:nvPr>
        </p:nvSpPr>
        <p:spPr>
          <a:xfrm>
            <a:off x="3505199" y="5211493"/>
            <a:ext cx="5181600" cy="586902"/>
          </a:xfrm>
        </p:spPr>
        <p:txBody>
          <a:bodyPr>
            <a:normAutofit/>
          </a:bodyPr>
          <a:lstStyle/>
          <a:p>
            <a:r>
              <a:rPr lang="it-IT" sz="2400" dirty="0"/>
              <a:t>6 Ottobre 2025</a:t>
            </a:r>
          </a:p>
        </p:txBody>
      </p:sp>
      <p:pic>
        <p:nvPicPr>
          <p:cNvPr id="4" name="Immagine 3" descr="BS_LOGO_V02-01.png">
            <a:extLst>
              <a:ext uri="{FF2B5EF4-FFF2-40B4-BE49-F238E27FC236}">
                <a16:creationId xmlns:a16="http://schemas.microsoft.com/office/drawing/2014/main" id="{A7BA5BE4-97B1-C924-1FF1-D713A922C182}"/>
              </a:ext>
            </a:extLst>
          </p:cNvPr>
          <p:cNvPicPr>
            <a:picLocks noChangeAspect="1"/>
          </p:cNvPicPr>
          <p:nvPr/>
        </p:nvPicPr>
        <p:blipFill rotWithShape="1">
          <a:blip r:embed="rId2">
            <a:extLst>
              <a:ext uri="{28A0092B-C50C-407E-A947-70E740481C1C}">
                <a14:useLocalDpi xmlns:a14="http://schemas.microsoft.com/office/drawing/2010/main" val="0"/>
              </a:ext>
            </a:extLst>
          </a:blip>
          <a:srcRect l="7713" t="30713" r="29696" b="36575"/>
          <a:stretch/>
        </p:blipFill>
        <p:spPr>
          <a:xfrm>
            <a:off x="1685260" y="1059605"/>
            <a:ext cx="7323713" cy="2709313"/>
          </a:xfrm>
          <a:prstGeom prst="rect">
            <a:avLst/>
          </a:prstGeom>
        </p:spPr>
      </p:pic>
      <p:sp>
        <p:nvSpPr>
          <p:cNvPr id="5" name="Rettangolo 4">
            <a:extLst>
              <a:ext uri="{FF2B5EF4-FFF2-40B4-BE49-F238E27FC236}">
                <a16:creationId xmlns:a16="http://schemas.microsoft.com/office/drawing/2014/main" id="{5AEED3DC-546B-C7D8-A56C-DC29DAD142B6}"/>
              </a:ext>
            </a:extLst>
          </p:cNvPr>
          <p:cNvSpPr/>
          <p:nvPr/>
        </p:nvSpPr>
        <p:spPr>
          <a:xfrm>
            <a:off x="467833" y="6103088"/>
            <a:ext cx="2434855" cy="61668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2">
            <a:extLst>
              <a:ext uri="{FF2B5EF4-FFF2-40B4-BE49-F238E27FC236}">
                <a16:creationId xmlns:a16="http://schemas.microsoft.com/office/drawing/2014/main" id="{565AD7CA-5225-0D18-0A8C-9DBEADE6AD7C}"/>
              </a:ext>
            </a:extLst>
          </p:cNvPr>
          <p:cNvSpPr>
            <a:spLocks noGrp="1" noChangeArrowheads="1"/>
          </p:cNvSpPr>
          <p:nvPr>
            <p:ph sz="half" idx="10"/>
          </p:nvPr>
        </p:nvSpPr>
        <p:spPr bwMode="auto">
          <a:xfrm>
            <a:off x="272207" y="4150585"/>
            <a:ext cx="1164758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LID4096" altLang="LID4096" sz="2700" b="1" i="0" u="none" strike="noStrike" cap="none" normalizeH="0" baseline="0" dirty="0">
                <a:ln>
                  <a:noFill/>
                </a:ln>
                <a:solidFill>
                  <a:srgbClr val="203864"/>
                </a:solidFill>
                <a:effectLst/>
                <a:latin typeface="Aptos" panose="020B0004020202020204" pitchFamily="34" charset="0"/>
              </a:rPr>
              <a:t>Oro e Digital Gold nello scenario di svalutazione delle valute </a:t>
            </a:r>
            <a:r>
              <a:rPr kumimoji="0" lang="it-IT" altLang="LID4096" sz="2700" b="1" i="0" u="none" strike="noStrike" cap="none" normalizeH="0" baseline="0" dirty="0">
                <a:ln>
                  <a:noFill/>
                </a:ln>
                <a:solidFill>
                  <a:srgbClr val="203864"/>
                </a:solidFill>
                <a:effectLst/>
                <a:latin typeface="Aptos" panose="020B0004020202020204" pitchFamily="34" charset="0"/>
              </a:rPr>
              <a:t>fiat</a:t>
            </a:r>
            <a:r>
              <a:rPr kumimoji="0" lang="LID4096" altLang="LID4096" sz="2700" b="1" i="0" u="none" strike="noStrike" cap="none" normalizeH="0" baseline="0" dirty="0">
                <a:ln>
                  <a:noFill/>
                </a:ln>
                <a:solidFill>
                  <a:srgbClr val="203864"/>
                </a:solidFill>
                <a:effectLst/>
                <a:latin typeface="Aptos" panose="020B0004020202020204" pitchFamily="34" charset="0"/>
              </a:rPr>
              <a:t>: evidenze e prospettive per l’asset allocation dei grandi patrimoni familiari</a:t>
            </a:r>
            <a:endParaRPr kumimoji="0" lang="LID4096" altLang="LID4096" sz="2700" b="1" i="0" u="none" strike="noStrike" cap="none" normalizeH="0" baseline="0" dirty="0">
              <a:ln>
                <a:noFill/>
              </a:ln>
              <a:solidFill>
                <a:srgbClr val="203864"/>
              </a:solidFill>
              <a:effectLst/>
              <a:latin typeface="Arial" panose="020B0604020202020204" pitchFamily="34" charset="0"/>
            </a:endParaRPr>
          </a:p>
        </p:txBody>
      </p:sp>
    </p:spTree>
    <p:extLst>
      <p:ext uri="{BB962C8B-B14F-4D97-AF65-F5344CB8AC3E}">
        <p14:creationId xmlns:p14="http://schemas.microsoft.com/office/powerpoint/2010/main" val="207678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10</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The world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we</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live in: no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need</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to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comment</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a:t>
            </a:r>
          </a:p>
        </p:txBody>
      </p:sp>
      <p:pic>
        <p:nvPicPr>
          <p:cNvPr id="4" name="Picture 3">
            <a:extLst>
              <a:ext uri="{FF2B5EF4-FFF2-40B4-BE49-F238E27FC236}">
                <a16:creationId xmlns:a16="http://schemas.microsoft.com/office/drawing/2014/main" id="{B8856442-F4BF-5E1A-A4E7-676359DF6EBC}"/>
              </a:ext>
            </a:extLst>
          </p:cNvPr>
          <p:cNvPicPr>
            <a:picLocks noChangeAspect="1"/>
          </p:cNvPicPr>
          <p:nvPr/>
        </p:nvPicPr>
        <p:blipFill>
          <a:blip r:embed="rId3"/>
          <a:stretch>
            <a:fillRect/>
          </a:stretch>
        </p:blipFill>
        <p:spPr>
          <a:xfrm>
            <a:off x="657224" y="1905025"/>
            <a:ext cx="6885328" cy="3431828"/>
          </a:xfrm>
          <a:prstGeom prst="rect">
            <a:avLst/>
          </a:prstGeom>
        </p:spPr>
      </p:pic>
      <p:sp>
        <p:nvSpPr>
          <p:cNvPr id="2" name="TextBox 1">
            <a:extLst>
              <a:ext uri="{FF2B5EF4-FFF2-40B4-BE49-F238E27FC236}">
                <a16:creationId xmlns:a16="http://schemas.microsoft.com/office/drawing/2014/main" id="{C48ED8E4-B823-9071-C58A-C722F140DE3B}"/>
              </a:ext>
            </a:extLst>
          </p:cNvPr>
          <p:cNvSpPr txBox="1"/>
          <p:nvPr/>
        </p:nvSpPr>
        <p:spPr>
          <a:xfrm>
            <a:off x="8610600" y="2466777"/>
            <a:ext cx="3201590"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But then COVID-19 happened. Central banks ramped up bond purchases to ensure liquidity.  A financial crisis was averted, but the surge of money supply during this period was massive.  Since the COVID crisis, money supply has grown by 40% in the U.S., 22% in the U.K. and 20% in the Eurozone</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spTree>
    <p:extLst>
      <p:ext uri="{BB962C8B-B14F-4D97-AF65-F5344CB8AC3E}">
        <p14:creationId xmlns:p14="http://schemas.microsoft.com/office/powerpoint/2010/main" val="1891346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4A4F901-F524-017C-A037-8F034E1AF04C}"/>
              </a:ext>
            </a:extLst>
          </p:cNvPr>
          <p:cNvSpPr>
            <a:spLocks noGrp="1"/>
          </p:cNvSpPr>
          <p:nvPr>
            <p:ph type="body" sz="quarter" idx="10"/>
          </p:nvPr>
        </p:nvSpPr>
        <p:spPr>
          <a:xfrm>
            <a:off x="636050" y="3429000"/>
            <a:ext cx="7068764" cy="1612127"/>
          </a:xfrm>
        </p:spPr>
        <p:txBody>
          <a:bodyPr/>
          <a:lstStyle/>
          <a:p>
            <a:r>
              <a:rPr lang="it-IT" dirty="0"/>
              <a:t>Macro &amp; </a:t>
            </a:r>
            <a:r>
              <a:rPr lang="it-IT" dirty="0" err="1"/>
              <a:t>Geopolitics</a:t>
            </a:r>
            <a:endParaRPr lang="it-IT" dirty="0"/>
          </a:p>
        </p:txBody>
      </p:sp>
    </p:spTree>
    <p:extLst>
      <p:ext uri="{BB962C8B-B14F-4D97-AF65-F5344CB8AC3E}">
        <p14:creationId xmlns:p14="http://schemas.microsoft.com/office/powerpoint/2010/main" val="347707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40"/>
            <a:ext cx="9327754" cy="7683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GB" dirty="0">
                <a:latin typeface="Calibri Light" panose="020F0302020204030204"/>
              </a:rPr>
              <a:t>Debt is a bipartisan luggage</a:t>
            </a:r>
            <a:endParaRPr lang="it-IT" dirty="0">
              <a:latin typeface="Calibri Light" panose="020F0302020204030204"/>
            </a:endParaRPr>
          </a:p>
        </p:txBody>
      </p:sp>
      <p:pic>
        <p:nvPicPr>
          <p:cNvPr id="4" name="Picture 3">
            <a:extLst>
              <a:ext uri="{FF2B5EF4-FFF2-40B4-BE49-F238E27FC236}">
                <a16:creationId xmlns:a16="http://schemas.microsoft.com/office/drawing/2014/main" id="{B7EDF24B-FFAC-6546-962E-BD619D9B5C77}"/>
              </a:ext>
            </a:extLst>
          </p:cNvPr>
          <p:cNvPicPr>
            <a:picLocks noChangeAspect="1"/>
          </p:cNvPicPr>
          <p:nvPr/>
        </p:nvPicPr>
        <p:blipFill>
          <a:blip r:embed="rId3"/>
          <a:stretch>
            <a:fillRect/>
          </a:stretch>
        </p:blipFill>
        <p:spPr>
          <a:xfrm>
            <a:off x="756779" y="1158995"/>
            <a:ext cx="6523538" cy="4558944"/>
          </a:xfrm>
          <a:prstGeom prst="rect">
            <a:avLst/>
          </a:prstGeom>
        </p:spPr>
      </p:pic>
      <p:sp>
        <p:nvSpPr>
          <p:cNvPr id="2" name="TextBox 1">
            <a:extLst>
              <a:ext uri="{FF2B5EF4-FFF2-40B4-BE49-F238E27FC236}">
                <a16:creationId xmlns:a16="http://schemas.microsoft.com/office/drawing/2014/main" id="{3079ED02-1BE6-D24A-88CE-9776867ADD6C}"/>
              </a:ext>
            </a:extLst>
          </p:cNvPr>
          <p:cNvSpPr txBox="1"/>
          <p:nvPr/>
        </p:nvSpPr>
        <p:spPr>
          <a:xfrm>
            <a:off x="8610600" y="1914973"/>
            <a:ext cx="3201590"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The chart shows the steady rise of U.S. national debt from 1995 to the present</a:t>
            </a:r>
            <a:r>
              <a:rPr lang="en-US" sz="1600" dirty="0">
                <a:solidFill>
                  <a:schemeClr val="bg1"/>
                </a:solidFill>
                <a:latin typeface="TwitterChirp"/>
              </a:rPr>
              <a:t>. </a:t>
            </a:r>
            <a:r>
              <a:rPr kumimoji="0" lang="en-US" sz="1600" b="0" i="0" u="none" strike="noStrike" kern="1200" cap="none" spc="0" normalizeH="0" baseline="0" noProof="0" dirty="0">
                <a:ln>
                  <a:noFill/>
                </a:ln>
                <a:solidFill>
                  <a:schemeClr val="bg1"/>
                </a:solidFill>
                <a:effectLst/>
                <a:uLnTx/>
                <a:uFillTx/>
                <a:latin typeface="TwitterChirp"/>
                <a:ea typeface="+mn-ea"/>
                <a:cs typeface="+mn-cs"/>
              </a:rPr>
              <a:t>Key events like the 2008 financial crisis and the COVID-19 pandemic drove sharp increases, with debt growing under every administration.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The overall message: national debt has risen consistently over the past three decades, regardless of whether Democrats or Republicans were in power</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spTree>
    <p:extLst>
      <p:ext uri="{BB962C8B-B14F-4D97-AF65-F5344CB8AC3E}">
        <p14:creationId xmlns:p14="http://schemas.microsoft.com/office/powerpoint/2010/main" val="207478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0"/>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13</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pic>
        <p:nvPicPr>
          <p:cNvPr id="8" name="Picture 7">
            <a:extLst>
              <a:ext uri="{FF2B5EF4-FFF2-40B4-BE49-F238E27FC236}">
                <a16:creationId xmlns:a16="http://schemas.microsoft.com/office/drawing/2014/main" id="{3C2D7E46-2076-1148-8333-FAB97397A2B3}"/>
              </a:ext>
            </a:extLst>
          </p:cNvPr>
          <p:cNvPicPr>
            <a:picLocks noChangeAspect="1"/>
          </p:cNvPicPr>
          <p:nvPr/>
        </p:nvPicPr>
        <p:blipFill>
          <a:blip r:embed="rId3"/>
          <a:stretch>
            <a:fillRect/>
          </a:stretch>
        </p:blipFill>
        <p:spPr>
          <a:xfrm>
            <a:off x="1446666" y="1368319"/>
            <a:ext cx="5143764" cy="4121362"/>
          </a:xfrm>
          <a:prstGeom prst="rect">
            <a:avLst/>
          </a:prstGeom>
        </p:spPr>
      </p:pic>
      <p:sp>
        <p:nvSpPr>
          <p:cNvPr id="9" name="Segnaposto testo 2">
            <a:extLst>
              <a:ext uri="{FF2B5EF4-FFF2-40B4-BE49-F238E27FC236}">
                <a16:creationId xmlns:a16="http://schemas.microsoft.com/office/drawing/2014/main" id="{510830E5-026A-5B23-67A6-39FF87365CB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BRICS are Macro </a:t>
            </a:r>
            <a:r>
              <a:rPr lang="it-IT" dirty="0" err="1">
                <a:latin typeface="Calibri Light" panose="020F0302020204030204"/>
              </a:rPr>
              <a:t>aware</a:t>
            </a:r>
            <a:r>
              <a:rPr lang="it-IT" dirty="0">
                <a:latin typeface="Calibri Light" panose="020F0302020204030204"/>
              </a:rPr>
              <a:t> (part 1)…</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398B0322-B43D-2068-A355-B49DC7562EAA}"/>
              </a:ext>
            </a:extLst>
          </p:cNvPr>
          <p:cNvSpPr txBox="1"/>
          <p:nvPr/>
        </p:nvSpPr>
        <p:spPr>
          <a:xfrm>
            <a:off x="8610600" y="1289953"/>
            <a:ext cx="3201590" cy="427809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The chart illustrates the rapid acceleration of U.S. national debt. It highlights that it took 221 years, from the nation's founding to 2020, to accumulate $12 trillion in debt. However, in just four years since 2020, the U.S. added another $12 trillion. This stark comparison underscores the unprecedented pace of recent borrowing, driven by factors such as pandemic-related spending, economic stimulus packages, and rising interest costs. The visualization emphasizes the exponential growth in debt, raising concerns about its sustainability and future economic implications.</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spTree>
    <p:extLst>
      <p:ext uri="{BB962C8B-B14F-4D97-AF65-F5344CB8AC3E}">
        <p14:creationId xmlns:p14="http://schemas.microsoft.com/office/powerpoint/2010/main" val="231610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FEE29-EE3E-7AB0-EFCF-562B178137E7}"/>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79CBBD6C-83F3-5610-B70B-152C3F88EAFC}"/>
              </a:ext>
            </a:extLst>
          </p:cNvPr>
          <p:cNvSpPr/>
          <p:nvPr/>
        </p:nvSpPr>
        <p:spPr>
          <a:xfrm>
            <a:off x="8173453" y="0"/>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C9E0509E-68B0-2605-4FBE-C7B2F63932B6}"/>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14</a:t>
            </a:fld>
            <a:endParaRPr lang="en-CH" dirty="0"/>
          </a:p>
        </p:txBody>
      </p:sp>
      <p:sp>
        <p:nvSpPr>
          <p:cNvPr id="22" name="Segnaposto contenuto 8">
            <a:extLst>
              <a:ext uri="{FF2B5EF4-FFF2-40B4-BE49-F238E27FC236}">
                <a16:creationId xmlns:a16="http://schemas.microsoft.com/office/drawing/2014/main" id="{4AF60DD5-8052-EFAE-B95D-564B8D597968}"/>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490467C3-EBA6-9B45-3D86-75B8D0BDD6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9" name="Segnaposto testo 2">
            <a:extLst>
              <a:ext uri="{FF2B5EF4-FFF2-40B4-BE49-F238E27FC236}">
                <a16:creationId xmlns:a16="http://schemas.microsoft.com/office/drawing/2014/main" id="{FAF8B61E-B47A-04FF-D391-C73F18A8B608}"/>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BRICS are Macro </a:t>
            </a:r>
            <a:r>
              <a:rPr lang="it-IT" dirty="0" err="1">
                <a:latin typeface="Calibri Light" panose="020F0302020204030204"/>
              </a:rPr>
              <a:t>aware</a:t>
            </a:r>
            <a:r>
              <a:rPr lang="it-IT" dirty="0">
                <a:latin typeface="Calibri Light" panose="020F0302020204030204"/>
              </a:rPr>
              <a:t> (part 2)…</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15907F6E-64CA-400E-5569-7F038DD5D5ED}"/>
              </a:ext>
            </a:extLst>
          </p:cNvPr>
          <p:cNvSpPr txBox="1"/>
          <p:nvPr/>
        </p:nvSpPr>
        <p:spPr>
          <a:xfrm>
            <a:off x="8610600" y="2012627"/>
            <a:ext cx="3201590" cy="329320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The dollar has experienced significant debasement over recent decades, a trend that has been accelerating since the implementation of Modern Monetary Theory (MMT) by the U.S. government. The chart highlights that since 1999, the U.S. dollar's purchasing power has declined by about 80%, attributed to the explosive growth in the money supply (M2) from $4.7 trillion to $21.2 trillion​. </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pic>
        <p:nvPicPr>
          <p:cNvPr id="5122" name="Picture 2">
            <a:extLst>
              <a:ext uri="{FF2B5EF4-FFF2-40B4-BE49-F238E27FC236}">
                <a16:creationId xmlns:a16="http://schemas.microsoft.com/office/drawing/2014/main" id="{DE6A2AE1-6387-D473-9BE3-80243A546003}"/>
              </a:ext>
            </a:extLst>
          </p:cNvPr>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657224" y="1694573"/>
            <a:ext cx="6804921" cy="382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801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54605-7372-69A6-0DC9-7388F3B6E16F}"/>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0C2E8BE7-82F5-71AE-3887-3C9110B9463B}"/>
              </a:ext>
            </a:extLst>
          </p:cNvPr>
          <p:cNvSpPr/>
          <p:nvPr/>
        </p:nvSpPr>
        <p:spPr>
          <a:xfrm>
            <a:off x="8173453" y="0"/>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7C75315-0534-E674-C05A-E681846A85D7}"/>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15</a:t>
            </a:fld>
            <a:endParaRPr lang="en-CH" dirty="0"/>
          </a:p>
        </p:txBody>
      </p:sp>
      <p:sp>
        <p:nvSpPr>
          <p:cNvPr id="22" name="Segnaposto contenuto 8">
            <a:extLst>
              <a:ext uri="{FF2B5EF4-FFF2-40B4-BE49-F238E27FC236}">
                <a16:creationId xmlns:a16="http://schemas.microsoft.com/office/drawing/2014/main" id="{382B8F52-6BD1-028C-05E7-DBA42D872AA6}"/>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FA898B04-7589-2168-E82C-B0B04CAC28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9" name="Segnaposto testo 2">
            <a:extLst>
              <a:ext uri="{FF2B5EF4-FFF2-40B4-BE49-F238E27FC236}">
                <a16:creationId xmlns:a16="http://schemas.microsoft.com/office/drawing/2014/main" id="{A060790A-24C1-74E7-6799-2C7DF66E8024}"/>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BRICS are Macro </a:t>
            </a:r>
            <a:r>
              <a:rPr lang="it-IT" dirty="0" err="1">
                <a:latin typeface="Calibri Light" panose="020F0302020204030204"/>
              </a:rPr>
              <a:t>aware</a:t>
            </a:r>
            <a:r>
              <a:rPr lang="it-IT" dirty="0">
                <a:latin typeface="Calibri Light" panose="020F0302020204030204"/>
              </a:rPr>
              <a:t> (part 3)…</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D9EEC1FB-9EF8-15F4-0B08-1F21F0A844BF}"/>
              </a:ext>
            </a:extLst>
          </p:cNvPr>
          <p:cNvSpPr txBox="1"/>
          <p:nvPr/>
        </p:nvSpPr>
        <p:spPr>
          <a:xfrm>
            <a:off x="8581930" y="1033966"/>
            <a:ext cx="3201590" cy="526297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Phase 1 (1962-2008)</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TwitterChirp"/>
              </a:rPr>
              <a:t>Average real GDP growth +3.4%</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chemeClr val="bg1"/>
                </a:solidFill>
                <a:effectLst/>
                <a:uLnTx/>
                <a:uFillTx/>
                <a:latin typeface="TwitterChirp"/>
                <a:ea typeface="+mn-ea"/>
                <a:cs typeface="+mn-cs"/>
              </a:rPr>
              <a:t>Range US </a:t>
            </a: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Debt</a:t>
            </a:r>
            <a:r>
              <a:rPr kumimoji="0" lang="it-IT" sz="1600" b="0" i="0" u="none" strike="noStrike" kern="1200" cap="none" spc="0" normalizeH="0" baseline="0" noProof="0" dirty="0">
                <a:ln>
                  <a:noFill/>
                </a:ln>
                <a:solidFill>
                  <a:schemeClr val="bg1"/>
                </a:solidFill>
                <a:effectLst/>
                <a:uLnTx/>
                <a:uFillTx/>
                <a:latin typeface="TwitterChirp"/>
                <a:ea typeface="+mn-ea"/>
                <a:cs typeface="+mn-cs"/>
              </a:rPr>
              <a:t>-to-GDP 23-48%</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1600" dirty="0">
              <a:solidFill>
                <a:schemeClr val="bg1"/>
              </a:solidFill>
              <a:latin typeface="TwitterChirp"/>
            </a:endParaRPr>
          </a:p>
          <a:p>
            <a:pPr marR="0" lvl="0" algn="just" defTabSz="914400" rtl="0" eaLnBrk="1" fontAlgn="auto" latinLnBrk="0" hangingPunct="1">
              <a:lnSpc>
                <a:spcPct val="100000"/>
              </a:lnSpc>
              <a:spcBef>
                <a:spcPts val="0"/>
              </a:spcBef>
              <a:spcAft>
                <a:spcPts val="0"/>
              </a:spcAft>
              <a:buClrTx/>
              <a:buSzTx/>
              <a:tabLst/>
              <a:defRPr/>
            </a:pP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Phase</a:t>
            </a:r>
            <a:r>
              <a:rPr kumimoji="0" lang="it-IT" sz="1600" b="0" i="0" u="none" strike="noStrike" kern="1200" cap="none" spc="0" normalizeH="0" baseline="0" noProof="0" dirty="0">
                <a:ln>
                  <a:noFill/>
                </a:ln>
                <a:solidFill>
                  <a:schemeClr val="bg1"/>
                </a:solidFill>
                <a:effectLst/>
                <a:uLnTx/>
                <a:uFillTx/>
                <a:latin typeface="TwitterChirp"/>
                <a:ea typeface="+mn-ea"/>
                <a:cs typeface="+mn-cs"/>
              </a:rPr>
              <a:t> 2 (2008-2023)</a:t>
            </a:r>
          </a:p>
          <a:p>
            <a:pPr marL="285750" indent="-285750" algn="just">
              <a:buFont typeface="Arial" panose="020B0604020202020204" pitchFamily="34" charset="0"/>
              <a:buChar char="•"/>
              <a:defRPr/>
            </a:pPr>
            <a:r>
              <a:rPr lang="en-US" sz="1600" dirty="0">
                <a:solidFill>
                  <a:schemeClr val="bg1"/>
                </a:solidFill>
                <a:latin typeface="TwitterChirp"/>
              </a:rPr>
              <a:t>Average real GDP growth +1.8%</a:t>
            </a:r>
          </a:p>
          <a:p>
            <a:pPr marL="285750" indent="-285750" algn="just">
              <a:buFont typeface="Arial" panose="020B0604020202020204" pitchFamily="34" charset="0"/>
              <a:buChar char="•"/>
              <a:defRPr/>
            </a:pPr>
            <a:r>
              <a:rPr kumimoji="0" lang="it-IT" sz="1600" b="0" i="0" u="none" strike="noStrike" kern="1200" cap="none" spc="0" normalizeH="0" baseline="0" noProof="0" dirty="0">
                <a:ln>
                  <a:noFill/>
                </a:ln>
                <a:solidFill>
                  <a:schemeClr val="bg1"/>
                </a:solidFill>
                <a:effectLst/>
                <a:uLnTx/>
                <a:uFillTx/>
                <a:latin typeface="TwitterChirp"/>
                <a:ea typeface="+mn-ea"/>
                <a:cs typeface="+mn-cs"/>
              </a:rPr>
              <a:t>Range US </a:t>
            </a: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Debt</a:t>
            </a:r>
            <a:r>
              <a:rPr kumimoji="0" lang="it-IT" sz="1600" b="0" i="0" u="none" strike="noStrike" kern="1200" cap="none" spc="0" normalizeH="0" baseline="0" noProof="0" dirty="0">
                <a:ln>
                  <a:noFill/>
                </a:ln>
                <a:solidFill>
                  <a:schemeClr val="bg1"/>
                </a:solidFill>
                <a:effectLst/>
                <a:uLnTx/>
                <a:uFillTx/>
                <a:latin typeface="TwitterChirp"/>
                <a:ea typeface="+mn-ea"/>
                <a:cs typeface="+mn-cs"/>
              </a:rPr>
              <a:t>-to-GDP 39-97%</a:t>
            </a:r>
          </a:p>
          <a:p>
            <a:pPr marR="0" lvl="0" algn="just" defTabSz="914400" rtl="0" eaLnBrk="1" fontAlgn="auto" latinLnBrk="0" hangingPunct="1">
              <a:lnSpc>
                <a:spcPct val="100000"/>
              </a:lnSpc>
              <a:spcBef>
                <a:spcPts val="0"/>
              </a:spcBef>
              <a:spcAft>
                <a:spcPts val="0"/>
              </a:spcAft>
              <a:buClrTx/>
              <a:buSzTx/>
              <a:tabLst/>
              <a:defRPr/>
            </a:pP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a:p>
            <a:pPr algn="just">
              <a:defRPr/>
            </a:pP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Phase</a:t>
            </a:r>
            <a:r>
              <a:rPr kumimoji="0" lang="it-IT" sz="1600" b="0" i="0" u="none" strike="noStrike" kern="1200" cap="none" spc="0" normalizeH="0" baseline="0" noProof="0" dirty="0">
                <a:ln>
                  <a:noFill/>
                </a:ln>
                <a:solidFill>
                  <a:schemeClr val="bg1"/>
                </a:solidFill>
                <a:effectLst/>
                <a:uLnTx/>
                <a:uFillTx/>
                <a:latin typeface="TwitterChirp"/>
                <a:ea typeface="+mn-ea"/>
                <a:cs typeface="+mn-cs"/>
              </a:rPr>
              <a:t> 3 (2024-2054)</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Assuming</a:t>
            </a:r>
            <a:r>
              <a:rPr kumimoji="0" lang="it-IT" sz="1600" b="0" i="0" u="none" strike="noStrike" kern="1200" cap="none" spc="0" normalizeH="0" baseline="0" noProof="0" dirty="0">
                <a:ln>
                  <a:noFill/>
                </a:ln>
                <a:solidFill>
                  <a:schemeClr val="bg1"/>
                </a:solidFill>
                <a:effectLst/>
                <a:uLnTx/>
                <a:uFillTx/>
                <a:latin typeface="TwitterChirp"/>
                <a:ea typeface="+mn-ea"/>
                <a:cs typeface="+mn-cs"/>
              </a:rPr>
              <a:t> no </a:t>
            </a: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recession</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a:p>
            <a:pPr marL="285750" indent="-285750" algn="just">
              <a:buFont typeface="Arial" panose="020B0604020202020204" pitchFamily="34" charset="0"/>
              <a:buChar char="•"/>
              <a:defRPr/>
            </a:pPr>
            <a:r>
              <a:rPr kumimoji="0" lang="it-IT" sz="1600" b="0" i="0" u="none" strike="noStrike" kern="1200" cap="none" spc="0" normalizeH="0" baseline="0" noProof="0" dirty="0">
                <a:ln>
                  <a:noFill/>
                </a:ln>
                <a:solidFill>
                  <a:schemeClr val="bg1"/>
                </a:solidFill>
                <a:effectLst/>
                <a:uLnTx/>
                <a:uFillTx/>
                <a:latin typeface="TwitterChirp"/>
                <a:ea typeface="+mn-ea"/>
                <a:cs typeface="+mn-cs"/>
              </a:rPr>
              <a:t>Range US </a:t>
            </a: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Debt</a:t>
            </a:r>
            <a:r>
              <a:rPr kumimoji="0" lang="it-IT" sz="1600" b="0" i="0" u="none" strike="noStrike" kern="1200" cap="none" spc="0" normalizeH="0" baseline="0" noProof="0" dirty="0">
                <a:ln>
                  <a:noFill/>
                </a:ln>
                <a:solidFill>
                  <a:schemeClr val="bg1"/>
                </a:solidFill>
                <a:effectLst/>
                <a:uLnTx/>
                <a:uFillTx/>
                <a:latin typeface="TwitterChirp"/>
                <a:ea typeface="+mn-ea"/>
                <a:cs typeface="+mn-cs"/>
              </a:rPr>
              <a:t>-to-GDP 97-172%</a:t>
            </a:r>
          </a:p>
          <a:p>
            <a:pPr marL="285750" indent="-285750" algn="just">
              <a:buFont typeface="Arial" panose="020B0604020202020204" pitchFamily="34" charset="0"/>
              <a:buChar char="•"/>
              <a:defRPr/>
            </a:pPr>
            <a:endParaRPr lang="it-IT" sz="1600" dirty="0">
              <a:solidFill>
                <a:schemeClr val="bg1"/>
              </a:solidFill>
              <a:latin typeface="TwitterChirp"/>
            </a:endParaRPr>
          </a:p>
          <a:p>
            <a:pPr algn="just">
              <a:defRPr/>
            </a:pPr>
            <a:endParaRPr lang="it-IT" sz="1600" dirty="0">
              <a:solidFill>
                <a:schemeClr val="bg1"/>
              </a:solidFill>
              <a:latin typeface="TwitterChirp"/>
            </a:endParaRPr>
          </a:p>
          <a:p>
            <a:pPr algn="just">
              <a:defRPr/>
            </a:pP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Notice</a:t>
            </a:r>
            <a:r>
              <a:rPr kumimoji="0" lang="it-IT" sz="1600" b="0" i="0" u="none" strike="noStrike" kern="1200" cap="none" spc="0" normalizeH="0" baseline="0" noProof="0" dirty="0">
                <a:ln>
                  <a:noFill/>
                </a:ln>
                <a:solidFill>
                  <a:schemeClr val="bg1"/>
                </a:solidFill>
                <a:effectLst/>
                <a:uLnTx/>
                <a:uFillTx/>
                <a:latin typeface="TwitterChirp"/>
                <a:ea typeface="+mn-ea"/>
                <a:cs typeface="+mn-cs"/>
              </a:rPr>
              <a:t> </a:t>
            </a:r>
            <a:r>
              <a:rPr kumimoji="0" lang="it-IT" sz="1600" b="0" i="0" u="none" strike="noStrike" kern="1200" cap="none" spc="0" normalizeH="0" baseline="0" noProof="0" dirty="0" err="1">
                <a:ln>
                  <a:noFill/>
                </a:ln>
                <a:solidFill>
                  <a:schemeClr val="bg1"/>
                </a:solidFill>
                <a:effectLst/>
                <a:uLnTx/>
                <a:uFillTx/>
                <a:latin typeface="TwitterChirp"/>
                <a:ea typeface="+mn-ea"/>
                <a:cs typeface="+mn-cs"/>
              </a:rPr>
              <a:t>that</a:t>
            </a:r>
            <a:r>
              <a:rPr lang="it-IT" sz="1600" dirty="0">
                <a:solidFill>
                  <a:schemeClr val="bg1"/>
                </a:solidFill>
                <a:latin typeface="TwitterChirp"/>
              </a:rPr>
              <a:t> </a:t>
            </a:r>
            <a:r>
              <a:rPr lang="it-IT" sz="1600" dirty="0" err="1">
                <a:solidFill>
                  <a:schemeClr val="bg1"/>
                </a:solidFill>
                <a:latin typeface="TwitterChirp"/>
              </a:rPr>
              <a:t>Congressional</a:t>
            </a:r>
            <a:r>
              <a:rPr lang="it-IT" sz="1600" dirty="0">
                <a:solidFill>
                  <a:schemeClr val="bg1"/>
                </a:solidFill>
                <a:latin typeface="TwitterChirp"/>
              </a:rPr>
              <a:t> Budget Office (CBO) </a:t>
            </a:r>
            <a:r>
              <a:rPr lang="it-IT" sz="1600" dirty="0" err="1">
                <a:solidFill>
                  <a:schemeClr val="bg1"/>
                </a:solidFill>
                <a:latin typeface="TwitterChirp"/>
              </a:rPr>
              <a:t>started</a:t>
            </a:r>
            <a:r>
              <a:rPr lang="it-IT" sz="1600" dirty="0">
                <a:solidFill>
                  <a:schemeClr val="bg1"/>
                </a:solidFill>
                <a:latin typeface="TwitterChirp"/>
              </a:rPr>
              <a:t> to </a:t>
            </a:r>
            <a:r>
              <a:rPr lang="it-IT" sz="1600" dirty="0" err="1">
                <a:solidFill>
                  <a:schemeClr val="bg1"/>
                </a:solidFill>
                <a:latin typeface="TwitterChirp"/>
              </a:rPr>
              <a:t>publish</a:t>
            </a:r>
            <a:r>
              <a:rPr lang="it-IT" sz="1600" dirty="0">
                <a:solidFill>
                  <a:schemeClr val="bg1"/>
                </a:solidFill>
                <a:latin typeface="TwitterChirp"/>
              </a:rPr>
              <a:t> decade-</a:t>
            </a:r>
            <a:r>
              <a:rPr lang="it-IT" sz="1600" dirty="0" err="1">
                <a:solidFill>
                  <a:schemeClr val="bg1"/>
                </a:solidFill>
                <a:latin typeface="TwitterChirp"/>
              </a:rPr>
              <a:t>forward</a:t>
            </a:r>
            <a:r>
              <a:rPr lang="it-IT" sz="1600" dirty="0">
                <a:solidFill>
                  <a:schemeClr val="bg1"/>
                </a:solidFill>
                <a:latin typeface="TwitterChirp"/>
              </a:rPr>
              <a:t> </a:t>
            </a:r>
            <a:r>
              <a:rPr lang="it-IT" sz="1600" dirty="0" err="1">
                <a:solidFill>
                  <a:schemeClr val="bg1"/>
                </a:solidFill>
                <a:latin typeface="TwitterChirp"/>
              </a:rPr>
              <a:t>estimates</a:t>
            </a:r>
            <a:r>
              <a:rPr lang="it-IT" sz="1600" dirty="0">
                <a:solidFill>
                  <a:schemeClr val="bg1"/>
                </a:solidFill>
                <a:latin typeface="TwitterChirp"/>
              </a:rPr>
              <a:t> in 2007. </a:t>
            </a:r>
            <a:r>
              <a:rPr lang="it-IT" sz="1600" dirty="0" err="1">
                <a:solidFill>
                  <a:schemeClr val="bg1"/>
                </a:solidFill>
                <a:latin typeface="TwitterChirp"/>
              </a:rPr>
              <a:t>Comparing</a:t>
            </a:r>
            <a:r>
              <a:rPr lang="it-IT" sz="1600" dirty="0">
                <a:solidFill>
                  <a:schemeClr val="bg1"/>
                </a:solidFill>
                <a:latin typeface="TwitterChirp"/>
              </a:rPr>
              <a:t> the </a:t>
            </a:r>
            <a:r>
              <a:rPr lang="it-IT" sz="1600" dirty="0" err="1">
                <a:solidFill>
                  <a:schemeClr val="bg1"/>
                </a:solidFill>
                <a:latin typeface="TwitterChirp"/>
              </a:rPr>
              <a:t>period</a:t>
            </a:r>
            <a:r>
              <a:rPr lang="it-IT" sz="1600" dirty="0">
                <a:solidFill>
                  <a:schemeClr val="bg1"/>
                </a:solidFill>
                <a:latin typeface="TwitterChirp"/>
              </a:rPr>
              <a:t> 2017-2023 to the </a:t>
            </a:r>
            <a:r>
              <a:rPr lang="it-IT" sz="1600" dirty="0" err="1">
                <a:solidFill>
                  <a:schemeClr val="bg1"/>
                </a:solidFill>
                <a:latin typeface="TwitterChirp"/>
              </a:rPr>
              <a:t>original</a:t>
            </a:r>
            <a:r>
              <a:rPr lang="it-IT" sz="1600" dirty="0">
                <a:solidFill>
                  <a:schemeClr val="bg1"/>
                </a:solidFill>
                <a:latin typeface="TwitterChirp"/>
              </a:rPr>
              <a:t> </a:t>
            </a:r>
            <a:r>
              <a:rPr lang="it-IT" sz="1600" dirty="0" err="1">
                <a:solidFill>
                  <a:schemeClr val="bg1"/>
                </a:solidFill>
                <a:latin typeface="TwitterChirp"/>
              </a:rPr>
              <a:t>estimates</a:t>
            </a:r>
            <a:r>
              <a:rPr lang="it-IT" sz="1600" dirty="0">
                <a:solidFill>
                  <a:schemeClr val="bg1"/>
                </a:solidFill>
                <a:latin typeface="TwitterChirp"/>
              </a:rPr>
              <a:t> </a:t>
            </a:r>
            <a:r>
              <a:rPr lang="it-IT" sz="1600" dirty="0" err="1">
                <a:solidFill>
                  <a:schemeClr val="bg1"/>
                </a:solidFill>
                <a:latin typeface="TwitterChirp"/>
              </a:rPr>
              <a:t>issued</a:t>
            </a:r>
            <a:r>
              <a:rPr lang="it-IT" sz="1600" dirty="0">
                <a:solidFill>
                  <a:schemeClr val="bg1"/>
                </a:solidFill>
                <a:latin typeface="TwitterChirp"/>
              </a:rPr>
              <a:t> in 2007-2013, the CBO </a:t>
            </a:r>
            <a:r>
              <a:rPr lang="it-IT" sz="1600" dirty="0" err="1">
                <a:solidFill>
                  <a:schemeClr val="bg1"/>
                </a:solidFill>
                <a:latin typeface="TwitterChirp"/>
              </a:rPr>
              <a:t>underestimated</a:t>
            </a:r>
            <a:r>
              <a:rPr lang="it-IT" sz="1600" dirty="0">
                <a:solidFill>
                  <a:schemeClr val="bg1"/>
                </a:solidFill>
                <a:latin typeface="TwitterChirp"/>
              </a:rPr>
              <a:t> the ratio by an </a:t>
            </a:r>
            <a:r>
              <a:rPr lang="it-IT" sz="1600" dirty="0" err="1">
                <a:solidFill>
                  <a:schemeClr val="bg1"/>
                </a:solidFill>
                <a:latin typeface="TwitterChirp"/>
              </a:rPr>
              <a:t>average</a:t>
            </a:r>
            <a:r>
              <a:rPr lang="it-IT" sz="1600" dirty="0">
                <a:solidFill>
                  <a:schemeClr val="bg1"/>
                </a:solidFill>
                <a:latin typeface="TwitterChirp"/>
              </a:rPr>
              <a:t> of 32%</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pic>
        <p:nvPicPr>
          <p:cNvPr id="6146" name="Picture 1">
            <a:extLst>
              <a:ext uri="{FF2B5EF4-FFF2-40B4-BE49-F238E27FC236}">
                <a16:creationId xmlns:a16="http://schemas.microsoft.com/office/drawing/2014/main" id="{ED1EC4E5-F162-5D12-22D9-8A3A1D6F4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05" y="1615553"/>
            <a:ext cx="7092139" cy="397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7319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16</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9" name="Segnaposto testo 2">
            <a:extLst>
              <a:ext uri="{FF2B5EF4-FFF2-40B4-BE49-F238E27FC236}">
                <a16:creationId xmlns:a16="http://schemas.microsoft.com/office/drawing/2014/main" id="{92AF499E-0267-2178-2CC4-DCE865FD81A0}"/>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BRICS are Macro </a:t>
            </a:r>
            <a:r>
              <a:rPr lang="it-IT" dirty="0" err="1">
                <a:latin typeface="Calibri Light" panose="020F0302020204030204"/>
              </a:rPr>
              <a:t>aware</a:t>
            </a:r>
            <a:r>
              <a:rPr lang="it-IT" dirty="0">
                <a:latin typeface="Calibri Light" panose="020F0302020204030204"/>
              </a:rPr>
              <a:t> (part 4)…</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1026" name="Picture 2" descr="Image">
            <a:extLst>
              <a:ext uri="{FF2B5EF4-FFF2-40B4-BE49-F238E27FC236}">
                <a16:creationId xmlns:a16="http://schemas.microsoft.com/office/drawing/2014/main" id="{D619152E-D9AD-2CE2-2B62-C41021AD7C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899" y="2154910"/>
            <a:ext cx="6210032" cy="31472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A79E4EB-8F0A-F342-8D65-FF5CA0D978EB}"/>
              </a:ext>
            </a:extLst>
          </p:cNvPr>
          <p:cNvSpPr txBox="1"/>
          <p:nvPr/>
        </p:nvSpPr>
        <p:spPr>
          <a:xfrm>
            <a:off x="8610600" y="2767280"/>
            <a:ext cx="3201590" cy="132343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The interest payments on US National Debt have spiked to a record $1.1 trillion annual rate, increasing 120% over the past 4 years.</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spTree>
    <p:extLst>
      <p:ext uri="{BB962C8B-B14F-4D97-AF65-F5344CB8AC3E}">
        <p14:creationId xmlns:p14="http://schemas.microsoft.com/office/powerpoint/2010/main" val="4200088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0"/>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17</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9" name="Segnaposto testo 2">
            <a:extLst>
              <a:ext uri="{FF2B5EF4-FFF2-40B4-BE49-F238E27FC236}">
                <a16:creationId xmlns:a16="http://schemas.microsoft.com/office/drawing/2014/main" id="{BCFAA511-577E-B22B-1832-2D0496069B0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BRICS are Macro </a:t>
            </a:r>
            <a:r>
              <a:rPr lang="it-IT" dirty="0" err="1">
                <a:latin typeface="Calibri Light" panose="020F0302020204030204"/>
              </a:rPr>
              <a:t>aware</a:t>
            </a:r>
            <a:r>
              <a:rPr lang="it-IT" dirty="0">
                <a:latin typeface="Calibri Light" panose="020F0302020204030204"/>
              </a:rPr>
              <a:t> (part 5)…</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8228DE28-47CE-C4A6-8AF5-BFC0DB8EB79A}"/>
              </a:ext>
            </a:extLst>
          </p:cNvPr>
          <p:cNvPicPr>
            <a:picLocks noChangeAspect="1"/>
          </p:cNvPicPr>
          <p:nvPr/>
        </p:nvPicPr>
        <p:blipFill>
          <a:blip r:embed="rId3"/>
          <a:stretch>
            <a:fillRect/>
          </a:stretch>
        </p:blipFill>
        <p:spPr>
          <a:xfrm>
            <a:off x="1146760" y="1828303"/>
            <a:ext cx="5743575" cy="3800475"/>
          </a:xfrm>
          <a:prstGeom prst="rect">
            <a:avLst/>
          </a:prstGeom>
        </p:spPr>
      </p:pic>
      <p:sp>
        <p:nvSpPr>
          <p:cNvPr id="6" name="TextBox 5">
            <a:extLst>
              <a:ext uri="{FF2B5EF4-FFF2-40B4-BE49-F238E27FC236}">
                <a16:creationId xmlns:a16="http://schemas.microsoft.com/office/drawing/2014/main" id="{960723DE-77AD-243E-9EA4-1FBEF9174EAD}"/>
              </a:ext>
            </a:extLst>
          </p:cNvPr>
          <p:cNvSpPr txBox="1"/>
          <p:nvPr/>
        </p:nvSpPr>
        <p:spPr>
          <a:xfrm>
            <a:off x="8610600" y="2890391"/>
            <a:ext cx="3201590"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United States is currently spending 17.9% of its revenue on interest payments, the largest share in more than 30 years</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spTree>
    <p:extLst>
      <p:ext uri="{BB962C8B-B14F-4D97-AF65-F5344CB8AC3E}">
        <p14:creationId xmlns:p14="http://schemas.microsoft.com/office/powerpoint/2010/main" val="272816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18</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pic>
        <p:nvPicPr>
          <p:cNvPr id="4" name="Picture 3">
            <a:extLst>
              <a:ext uri="{FF2B5EF4-FFF2-40B4-BE49-F238E27FC236}">
                <a16:creationId xmlns:a16="http://schemas.microsoft.com/office/drawing/2014/main" id="{E263DD90-34A2-CE84-2D1D-ED65A9730EE6}"/>
              </a:ext>
            </a:extLst>
          </p:cNvPr>
          <p:cNvPicPr>
            <a:picLocks noChangeAspect="1"/>
          </p:cNvPicPr>
          <p:nvPr/>
        </p:nvPicPr>
        <p:blipFill>
          <a:blip r:embed="rId3"/>
          <a:stretch>
            <a:fillRect/>
          </a:stretch>
        </p:blipFill>
        <p:spPr>
          <a:xfrm>
            <a:off x="682905" y="1547517"/>
            <a:ext cx="5413095" cy="3762966"/>
          </a:xfrm>
          <a:prstGeom prst="rect">
            <a:avLst/>
          </a:prstGeom>
        </p:spPr>
      </p:pic>
      <p:pic>
        <p:nvPicPr>
          <p:cNvPr id="9" name="Picture 8">
            <a:extLst>
              <a:ext uri="{FF2B5EF4-FFF2-40B4-BE49-F238E27FC236}">
                <a16:creationId xmlns:a16="http://schemas.microsoft.com/office/drawing/2014/main" id="{AB78C4A9-DFDA-40A6-BC0C-C263D4DE871B}"/>
              </a:ext>
            </a:extLst>
          </p:cNvPr>
          <p:cNvPicPr>
            <a:picLocks noChangeAspect="1"/>
          </p:cNvPicPr>
          <p:nvPr/>
        </p:nvPicPr>
        <p:blipFill>
          <a:blip r:embed="rId4"/>
          <a:stretch>
            <a:fillRect/>
          </a:stretch>
        </p:blipFill>
        <p:spPr>
          <a:xfrm>
            <a:off x="6774110" y="2428777"/>
            <a:ext cx="4734985" cy="2000445"/>
          </a:xfrm>
          <a:prstGeom prst="rect">
            <a:avLst/>
          </a:prstGeom>
        </p:spPr>
      </p:pic>
      <p:sp>
        <p:nvSpPr>
          <p:cNvPr id="2" name="Segnaposto testo 2">
            <a:extLst>
              <a:ext uri="{FF2B5EF4-FFF2-40B4-BE49-F238E27FC236}">
                <a16:creationId xmlns:a16="http://schemas.microsoft.com/office/drawing/2014/main" id="{6E507EFD-C2D6-E710-D8BE-87063F2BDA01}"/>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The War in Ukraine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as</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catalyst</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for the take-off of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gold</a:t>
            </a: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230752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4A4F901-F524-017C-A037-8F034E1AF04C}"/>
              </a:ext>
            </a:extLst>
          </p:cNvPr>
          <p:cNvSpPr>
            <a:spLocks noGrp="1"/>
          </p:cNvSpPr>
          <p:nvPr>
            <p:ph type="body" sz="quarter" idx="10"/>
          </p:nvPr>
        </p:nvSpPr>
        <p:spPr>
          <a:xfrm>
            <a:off x="636050" y="3429000"/>
            <a:ext cx="7068764" cy="1612127"/>
          </a:xfrm>
        </p:spPr>
        <p:txBody>
          <a:bodyPr/>
          <a:lstStyle/>
          <a:p>
            <a:r>
              <a:rPr lang="it-IT" dirty="0"/>
              <a:t>Finance and </a:t>
            </a:r>
            <a:r>
              <a:rPr lang="it-IT" dirty="0" err="1"/>
              <a:t>scarcity</a:t>
            </a:r>
            <a:endParaRPr lang="it-IT" dirty="0"/>
          </a:p>
        </p:txBody>
      </p:sp>
    </p:spTree>
    <p:extLst>
      <p:ext uri="{BB962C8B-B14F-4D97-AF65-F5344CB8AC3E}">
        <p14:creationId xmlns:p14="http://schemas.microsoft.com/office/powerpoint/2010/main" val="3936938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408E85F6-3761-CB50-43BA-616388F6D48C}"/>
              </a:ext>
            </a:extLst>
          </p:cNvPr>
          <p:cNvSpPr>
            <a:spLocks noGrp="1"/>
          </p:cNvSpPr>
          <p:nvPr>
            <p:ph sz="half" idx="1"/>
          </p:nvPr>
        </p:nvSpPr>
        <p:spPr>
          <a:xfrm>
            <a:off x="4753430" y="1253327"/>
            <a:ext cx="5964845" cy="4351338"/>
          </a:xfrm>
        </p:spPr>
        <p:txBody>
          <a:bodyPr/>
          <a:lstStyle/>
          <a:p>
            <a:r>
              <a:rPr lang="it-IT" dirty="0"/>
              <a:t>History &amp; </a:t>
            </a:r>
            <a:r>
              <a:rPr lang="it-IT" dirty="0" err="1"/>
              <a:t>Sociology</a:t>
            </a:r>
            <a:endParaRPr lang="it-IT" dirty="0"/>
          </a:p>
          <a:p>
            <a:r>
              <a:rPr lang="it-IT" dirty="0"/>
              <a:t>Macro &amp; </a:t>
            </a:r>
            <a:r>
              <a:rPr lang="it-IT" dirty="0" err="1"/>
              <a:t>Geopolitics</a:t>
            </a:r>
            <a:endParaRPr lang="it-IT" dirty="0"/>
          </a:p>
          <a:p>
            <a:r>
              <a:rPr lang="it-IT" dirty="0"/>
              <a:t>Finance and </a:t>
            </a:r>
            <a:r>
              <a:rPr lang="it-IT" dirty="0" err="1"/>
              <a:t>scarcity</a:t>
            </a:r>
            <a:endParaRPr lang="it-IT" dirty="0"/>
          </a:p>
        </p:txBody>
      </p:sp>
      <p:sp>
        <p:nvSpPr>
          <p:cNvPr id="3" name="Segnaposto contenuto 2">
            <a:extLst>
              <a:ext uri="{FF2B5EF4-FFF2-40B4-BE49-F238E27FC236}">
                <a16:creationId xmlns:a16="http://schemas.microsoft.com/office/drawing/2014/main" id="{B65C4BCA-274E-810C-8211-BDC9BBE1075A}"/>
              </a:ext>
            </a:extLst>
          </p:cNvPr>
          <p:cNvSpPr>
            <a:spLocks noGrp="1"/>
          </p:cNvSpPr>
          <p:nvPr>
            <p:ph sz="half" idx="10"/>
          </p:nvPr>
        </p:nvSpPr>
        <p:spPr/>
        <p:txBody>
          <a:bodyPr/>
          <a:lstStyle/>
          <a:p>
            <a:r>
              <a:rPr lang="it-IT" dirty="0"/>
              <a:t>Agenda</a:t>
            </a:r>
          </a:p>
        </p:txBody>
      </p:sp>
    </p:spTree>
    <p:extLst>
      <p:ext uri="{BB962C8B-B14F-4D97-AF65-F5344CB8AC3E}">
        <p14:creationId xmlns:p14="http://schemas.microsoft.com/office/powerpoint/2010/main" val="288774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20</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Always History first…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this</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time of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financial</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markets</a:t>
            </a: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grpSp>
        <p:nvGrpSpPr>
          <p:cNvPr id="2" name="Group 1">
            <a:extLst>
              <a:ext uri="{FF2B5EF4-FFF2-40B4-BE49-F238E27FC236}">
                <a16:creationId xmlns:a16="http://schemas.microsoft.com/office/drawing/2014/main" id="{C29040A1-1621-C672-1027-213B60A1C6D9}"/>
              </a:ext>
            </a:extLst>
          </p:cNvPr>
          <p:cNvGrpSpPr/>
          <p:nvPr/>
        </p:nvGrpSpPr>
        <p:grpSpPr>
          <a:xfrm>
            <a:off x="464321" y="1519123"/>
            <a:ext cx="7453647" cy="4418836"/>
            <a:chOff x="1757803" y="744720"/>
            <a:chExt cx="8592300" cy="5105664"/>
          </a:xfrm>
        </p:grpSpPr>
        <p:pic>
          <p:nvPicPr>
            <p:cNvPr id="4" name="Immagine 1">
              <a:extLst>
                <a:ext uri="{FF2B5EF4-FFF2-40B4-BE49-F238E27FC236}">
                  <a16:creationId xmlns:a16="http://schemas.microsoft.com/office/drawing/2014/main" id="{A006FFCA-16B1-E4E6-47DE-666032B0F2C2}"/>
                </a:ext>
              </a:extLst>
            </p:cNvPr>
            <p:cNvPicPr>
              <a:picLocks noChangeAspect="1"/>
            </p:cNvPicPr>
            <p:nvPr/>
          </p:nvPicPr>
          <p:blipFill>
            <a:blip r:embed="rId3"/>
            <a:stretch>
              <a:fillRect/>
            </a:stretch>
          </p:blipFill>
          <p:spPr>
            <a:xfrm>
              <a:off x="1841897" y="744720"/>
              <a:ext cx="8508206" cy="2598937"/>
            </a:xfrm>
            <a:prstGeom prst="rect">
              <a:avLst/>
            </a:prstGeom>
          </p:spPr>
        </p:pic>
        <p:pic>
          <p:nvPicPr>
            <p:cNvPr id="8" name="Immagine 2">
              <a:extLst>
                <a:ext uri="{FF2B5EF4-FFF2-40B4-BE49-F238E27FC236}">
                  <a16:creationId xmlns:a16="http://schemas.microsoft.com/office/drawing/2014/main" id="{8A3BC746-D067-5213-B63C-EDF7EE58ABD4}"/>
                </a:ext>
              </a:extLst>
            </p:cNvPr>
            <p:cNvPicPr>
              <a:picLocks noChangeAspect="1"/>
            </p:cNvPicPr>
            <p:nvPr/>
          </p:nvPicPr>
          <p:blipFill>
            <a:blip r:embed="rId4"/>
            <a:stretch>
              <a:fillRect/>
            </a:stretch>
          </p:blipFill>
          <p:spPr>
            <a:xfrm>
              <a:off x="1757803" y="3251447"/>
              <a:ext cx="8458200" cy="2598937"/>
            </a:xfrm>
            <a:prstGeom prst="rect">
              <a:avLst/>
            </a:prstGeom>
          </p:spPr>
        </p:pic>
        <p:sp>
          <p:nvSpPr>
            <p:cNvPr id="9" name="Rettangolo 5">
              <a:extLst>
                <a:ext uri="{FF2B5EF4-FFF2-40B4-BE49-F238E27FC236}">
                  <a16:creationId xmlns:a16="http://schemas.microsoft.com/office/drawing/2014/main" id="{C3CBD196-1614-43C1-3223-09CB37C2A46C}"/>
                </a:ext>
              </a:extLst>
            </p:cNvPr>
            <p:cNvSpPr/>
            <p:nvPr/>
          </p:nvSpPr>
          <p:spPr>
            <a:xfrm>
              <a:off x="2236433" y="1290614"/>
              <a:ext cx="752382" cy="392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ttangolo 7">
              <a:extLst>
                <a:ext uri="{FF2B5EF4-FFF2-40B4-BE49-F238E27FC236}">
                  <a16:creationId xmlns:a16="http://schemas.microsoft.com/office/drawing/2014/main" id="{7E76AA35-079B-10CE-EBE2-76F50C7C16A1}"/>
                </a:ext>
              </a:extLst>
            </p:cNvPr>
            <p:cNvSpPr/>
            <p:nvPr/>
          </p:nvSpPr>
          <p:spPr>
            <a:xfrm>
              <a:off x="2236433" y="3734817"/>
              <a:ext cx="752382" cy="392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ttangolo 8">
              <a:extLst>
                <a:ext uri="{FF2B5EF4-FFF2-40B4-BE49-F238E27FC236}">
                  <a16:creationId xmlns:a16="http://schemas.microsoft.com/office/drawing/2014/main" id="{8AC90000-FB9B-A90A-C9D9-BA7EB941671E}"/>
                </a:ext>
              </a:extLst>
            </p:cNvPr>
            <p:cNvSpPr/>
            <p:nvPr/>
          </p:nvSpPr>
          <p:spPr>
            <a:xfrm>
              <a:off x="6465534" y="3815966"/>
              <a:ext cx="789508" cy="392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ttangolo 7">
              <a:extLst>
                <a:ext uri="{FF2B5EF4-FFF2-40B4-BE49-F238E27FC236}">
                  <a16:creationId xmlns:a16="http://schemas.microsoft.com/office/drawing/2014/main" id="{35828384-3D59-8A64-25F1-B3A5F049A1C6}"/>
                </a:ext>
              </a:extLst>
            </p:cNvPr>
            <p:cNvSpPr/>
            <p:nvPr/>
          </p:nvSpPr>
          <p:spPr>
            <a:xfrm>
              <a:off x="6425030" y="1217029"/>
              <a:ext cx="752382" cy="392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4783D239-0BD1-87EB-A1AF-62F7A27EBF7F}"/>
              </a:ext>
            </a:extLst>
          </p:cNvPr>
          <p:cNvSpPr txBox="1"/>
          <p:nvPr/>
        </p:nvSpPr>
        <p:spPr>
          <a:xfrm>
            <a:off x="8610600" y="2012627"/>
            <a:ext cx="3201590"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Calibri" panose="020F0502020204030204"/>
              </a:rPr>
              <a:t>Debasement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Calibri" panose="020F0502020204030204"/>
              </a:rPr>
              <a:t>Monetary and nominal asset depreciation is the most neglected risk in investments as it requires a long-term perspective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Calibri" panose="020F0502020204030204"/>
              </a:rPr>
              <a:t>Taking a 100-year horizon as reference, equities haven’t always been the best-performing asset class (e.g. 1928-1946) </a:t>
            </a:r>
          </a:p>
        </p:txBody>
      </p:sp>
    </p:spTree>
    <p:extLst>
      <p:ext uri="{BB962C8B-B14F-4D97-AF65-F5344CB8AC3E}">
        <p14:creationId xmlns:p14="http://schemas.microsoft.com/office/powerpoint/2010/main" val="373862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92253" y="0"/>
            <a:ext cx="4018547" cy="6858000"/>
          </a:xfrm>
          <a:prstGeom prst="rect">
            <a:avLst/>
          </a:prstGeom>
          <a:solidFill>
            <a:srgbClr val="AC1380"/>
          </a:solidFill>
          <a:ln w="12700">
            <a:miter lim="400000"/>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7" name="TextBox 6">
            <a:extLst>
              <a:ext uri="{FF2B5EF4-FFF2-40B4-BE49-F238E27FC236}">
                <a16:creationId xmlns:a16="http://schemas.microsoft.com/office/drawing/2014/main" id="{1F64B3F4-8AE8-5DC4-1A77-A3069D23B4F6}"/>
              </a:ext>
            </a:extLst>
          </p:cNvPr>
          <p:cNvSpPr txBox="1"/>
          <p:nvPr/>
        </p:nvSpPr>
        <p:spPr>
          <a:xfrm>
            <a:off x="8639666" y="1336414"/>
            <a:ext cx="3201590" cy="447814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solidFill>
                  <a:schemeClr val="bg1"/>
                </a:solidFill>
                <a:latin typeface="Calibri" panose="020F0502020204030204"/>
              </a:rPr>
              <a:t>Commodities tend to outperform stocks in periods of inflation, which often coincide with downward phases of the stock market, as can be seen from the graph on the left (the performance of stocks is in blue, that of commodities is in orange):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50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solidFill>
                  <a:schemeClr val="bg1"/>
                </a:solidFill>
                <a:latin typeface="Calibri" panose="020F0502020204030204"/>
              </a:rPr>
              <a:t>World War I and Spanish Flu (1916 - 1920)</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solidFill>
                  <a:schemeClr val="bg1"/>
                </a:solidFill>
                <a:latin typeface="Calibri" panose="020F0502020204030204"/>
              </a:rPr>
              <a:t>Post World War II (1946-1947)</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solidFill>
                  <a:schemeClr val="bg1"/>
                </a:solidFill>
                <a:latin typeface="Calibri" panose="020F0502020204030204"/>
              </a:rPr>
              <a:t>Oil shock and stagflation of the 1970s (1973–1980)</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dirty="0">
                <a:solidFill>
                  <a:schemeClr val="bg1"/>
                </a:solidFill>
                <a:latin typeface="Calibri" panose="020F0502020204030204"/>
              </a:rPr>
              <a:t>Energy crisis (2021-2022)</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500" dirty="0">
              <a:solidFill>
                <a:schemeClr val="bg1"/>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solidFill>
                  <a:schemeClr val="bg1"/>
                </a:solidFill>
                <a:latin typeface="Calibri" panose="020F0502020204030204"/>
              </a:rPr>
              <a:t>The chart on the left shows how commodities have performed better than stocks in 12 out of 17 years when the inflation rate was high</a:t>
            </a:r>
            <a:endParaRPr lang="it-IT" sz="1500" dirty="0">
              <a:solidFill>
                <a:schemeClr val="bg1"/>
              </a:solidFill>
              <a:latin typeface="Calibri" panose="020F0502020204030204"/>
            </a:endParaRPr>
          </a:p>
        </p:txBody>
      </p:sp>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197748" y="232216"/>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2" name="Picture 1" descr="Commodities and Inflation | justETF">
            <a:extLst>
              <a:ext uri="{FF2B5EF4-FFF2-40B4-BE49-F238E27FC236}">
                <a16:creationId xmlns:a16="http://schemas.microsoft.com/office/drawing/2014/main" id="{9A021907-AC46-A056-0545-022974908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51" y="1490876"/>
            <a:ext cx="7283394" cy="4475329"/>
          </a:xfrm>
          <a:prstGeom prst="rect">
            <a:avLst/>
          </a:prstGeom>
          <a:noFill/>
          <a:extLst>
            <a:ext uri="{909E8E84-426E-40DD-AFC4-6F175D3DCCD1}">
              <a14:hiddenFill xmlns:a14="http://schemas.microsoft.com/office/drawing/2010/main">
                <a:solidFill>
                  <a:srgbClr val="FFFFFF"/>
                </a:solidFill>
              </a14:hiddenFill>
            </a:ext>
          </a:extLst>
        </p:spPr>
      </p:pic>
      <p:sp>
        <p:nvSpPr>
          <p:cNvPr id="4" name="Segnaposto testo 2">
            <a:extLst>
              <a:ext uri="{FF2B5EF4-FFF2-40B4-BE49-F238E27FC236}">
                <a16:creationId xmlns:a16="http://schemas.microsoft.com/office/drawing/2014/main" id="{7B40F753-CFAC-D801-CB31-47BFB7AFF787}"/>
              </a:ext>
            </a:extLst>
          </p:cNvPr>
          <p:cNvSpPr txBox="1">
            <a:spLocks/>
          </p:cNvSpPr>
          <p:nvPr/>
        </p:nvSpPr>
        <p:spPr>
          <a:xfrm>
            <a:off x="657225" y="279139"/>
            <a:ext cx="7330488"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203864"/>
                </a:solidFill>
                <a:effectLst/>
                <a:uLnTx/>
                <a:uFillTx/>
                <a:latin typeface="Calibri Light" panose="020F0302020204030204"/>
                <a:ea typeface="+mn-ea"/>
                <a:cs typeface="+mn-cs"/>
              </a:rPr>
              <a:t>Historical returns of equities and commodities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203864"/>
                </a:solidFill>
                <a:effectLst/>
                <a:uLnTx/>
                <a:uFillTx/>
                <a:latin typeface="Calibri Light" panose="020F0302020204030204"/>
                <a:ea typeface="+mn-ea"/>
                <a:cs typeface="+mn-cs"/>
              </a:rPr>
              <a:t>in periods of inflation</a:t>
            </a:r>
          </a:p>
        </p:txBody>
      </p:sp>
    </p:spTree>
    <p:extLst>
      <p:ext uri="{BB962C8B-B14F-4D97-AF65-F5344CB8AC3E}">
        <p14:creationId xmlns:p14="http://schemas.microsoft.com/office/powerpoint/2010/main" val="3563420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7" name="TextBox 6">
            <a:extLst>
              <a:ext uri="{FF2B5EF4-FFF2-40B4-BE49-F238E27FC236}">
                <a16:creationId xmlns:a16="http://schemas.microsoft.com/office/drawing/2014/main" id="{1F64B3F4-8AE8-5DC4-1A77-A3069D23B4F6}"/>
              </a:ext>
            </a:extLst>
          </p:cNvPr>
          <p:cNvSpPr txBox="1"/>
          <p:nvPr/>
        </p:nvSpPr>
        <p:spPr>
          <a:xfrm>
            <a:off x="8620597" y="2449738"/>
            <a:ext cx="3201590" cy="280076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Emerging markets have historically seen their currencies devalue against the dollar... but what to do if it’s the dollar that devalues? Then: can the world reference currency devalue?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In Caracas, the National Equity Index grows in </a:t>
            </a:r>
            <a:r>
              <a:rPr lang="en-US" sz="1600" dirty="0" err="1">
                <a:solidFill>
                  <a:schemeClr val="bg1"/>
                </a:solidFill>
                <a:latin typeface="Calibri" panose="020F0502020204030204"/>
              </a:rPr>
              <a:t>Bolivares</a:t>
            </a:r>
            <a:r>
              <a:rPr lang="en-US" sz="1600" dirty="0">
                <a:solidFill>
                  <a:schemeClr val="bg1"/>
                </a:solidFill>
                <a:latin typeface="Calibri" panose="020F0502020204030204"/>
              </a:rPr>
              <a:t> terms, but when you calculate it in </a:t>
            </a:r>
            <a:r>
              <a:rPr lang="en-US" sz="1600" dirty="0" err="1">
                <a:solidFill>
                  <a:schemeClr val="bg1"/>
                </a:solidFill>
                <a:latin typeface="Calibri" panose="020F0502020204030204"/>
              </a:rPr>
              <a:t>USd</a:t>
            </a:r>
            <a:r>
              <a:rPr lang="en-US" sz="1600" dirty="0">
                <a:solidFill>
                  <a:schemeClr val="bg1"/>
                </a:solidFill>
                <a:latin typeface="Calibri" panose="020F0502020204030204"/>
              </a:rPr>
              <a:t> terms, it’s flat…</a:t>
            </a:r>
            <a:endParaRPr lang="it-IT" sz="1600" dirty="0">
              <a:solidFill>
                <a:schemeClr val="bg1"/>
              </a:solidFill>
              <a:latin typeface="Calibri" panose="020F0502020204030204"/>
            </a:endParaRPr>
          </a:p>
        </p:txBody>
      </p:sp>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435843" y="191757"/>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2" name="Picture 9">
            <a:extLst>
              <a:ext uri="{FF2B5EF4-FFF2-40B4-BE49-F238E27FC236}">
                <a16:creationId xmlns:a16="http://schemas.microsoft.com/office/drawing/2014/main" id="{122909F9-E25F-84E3-EB48-124A219B15E2}"/>
              </a:ext>
            </a:extLst>
          </p:cNvPr>
          <p:cNvPicPr>
            <a:picLocks noChangeAspect="1"/>
          </p:cNvPicPr>
          <p:nvPr/>
        </p:nvPicPr>
        <p:blipFill rotWithShape="1">
          <a:blip r:embed="rId3"/>
          <a:srcRect t="8012"/>
          <a:stretch/>
        </p:blipFill>
        <p:spPr>
          <a:xfrm>
            <a:off x="919821" y="1540728"/>
            <a:ext cx="6061700" cy="2309394"/>
          </a:xfrm>
          <a:prstGeom prst="rect">
            <a:avLst/>
          </a:prstGeom>
        </p:spPr>
      </p:pic>
      <p:pic>
        <p:nvPicPr>
          <p:cNvPr id="4" name="Picture 4">
            <a:extLst>
              <a:ext uri="{FF2B5EF4-FFF2-40B4-BE49-F238E27FC236}">
                <a16:creationId xmlns:a16="http://schemas.microsoft.com/office/drawing/2014/main" id="{A90AF406-DB6B-2E5B-FFE5-1E9459796C8A}"/>
              </a:ext>
            </a:extLst>
          </p:cNvPr>
          <p:cNvPicPr>
            <a:picLocks noChangeAspect="1"/>
          </p:cNvPicPr>
          <p:nvPr/>
        </p:nvPicPr>
        <p:blipFill>
          <a:blip r:embed="rId4"/>
          <a:stretch>
            <a:fillRect/>
          </a:stretch>
        </p:blipFill>
        <p:spPr>
          <a:xfrm>
            <a:off x="919821" y="4002505"/>
            <a:ext cx="6061700" cy="2309394"/>
          </a:xfrm>
          <a:prstGeom prst="rect">
            <a:avLst/>
          </a:prstGeom>
        </p:spPr>
      </p:pic>
      <p:sp>
        <p:nvSpPr>
          <p:cNvPr id="8" name="Segnaposto testo 2">
            <a:extLst>
              <a:ext uri="{FF2B5EF4-FFF2-40B4-BE49-F238E27FC236}">
                <a16:creationId xmlns:a16="http://schemas.microsoft.com/office/drawing/2014/main" id="{D1B0660D-2FAE-B083-A27A-115052E25135}"/>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G8 and the risk of #Amerizuela: first stop</a:t>
            </a:r>
            <a:r>
              <a:rPr lang="it-IT" dirty="0">
                <a:latin typeface="Calibri Light" panose="020F0302020204030204"/>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Caracas…</a:t>
            </a:r>
          </a:p>
        </p:txBody>
      </p:sp>
    </p:spTree>
    <p:extLst>
      <p:ext uri="{BB962C8B-B14F-4D97-AF65-F5344CB8AC3E}">
        <p14:creationId xmlns:p14="http://schemas.microsoft.com/office/powerpoint/2010/main" val="364708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A74D61E-F2F8-1F76-BF5B-D3383A668A09}"/>
              </a:ext>
            </a:extLst>
          </p:cNvPr>
          <p:cNvPicPr>
            <a:picLocks noChangeAspect="1"/>
          </p:cNvPicPr>
          <p:nvPr/>
        </p:nvPicPr>
        <p:blipFill>
          <a:blip r:embed="rId2"/>
          <a:stretch>
            <a:fillRect/>
          </a:stretch>
        </p:blipFill>
        <p:spPr>
          <a:xfrm>
            <a:off x="681672" y="3997351"/>
            <a:ext cx="6776081" cy="2354846"/>
          </a:xfrm>
          <a:prstGeom prst="rect">
            <a:avLst/>
          </a:prstGeom>
        </p:spPr>
      </p:pic>
      <p:pic>
        <p:nvPicPr>
          <p:cNvPr id="14" name="Picture 13">
            <a:extLst>
              <a:ext uri="{FF2B5EF4-FFF2-40B4-BE49-F238E27FC236}">
                <a16:creationId xmlns:a16="http://schemas.microsoft.com/office/drawing/2014/main" id="{F03A9931-D2C1-2F85-9DD7-8EE48F0E886C}"/>
              </a:ext>
            </a:extLst>
          </p:cNvPr>
          <p:cNvPicPr>
            <a:picLocks noChangeAspect="1"/>
          </p:cNvPicPr>
          <p:nvPr/>
        </p:nvPicPr>
        <p:blipFill>
          <a:blip r:embed="rId3"/>
          <a:stretch>
            <a:fillRect/>
          </a:stretch>
        </p:blipFill>
        <p:spPr>
          <a:xfrm>
            <a:off x="681672" y="1449335"/>
            <a:ext cx="6776081" cy="2482585"/>
          </a:xfrm>
          <a:prstGeom prst="rect">
            <a:avLst/>
          </a:prstGeom>
        </p:spPr>
      </p:pic>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23</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435843" y="191757"/>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F7D02DE8-9BA2-DF1F-A991-411908410DA4}"/>
              </a:ext>
            </a:extLst>
          </p:cNvPr>
          <p:cNvSpPr txBox="1"/>
          <p:nvPr/>
        </p:nvSpPr>
        <p:spPr>
          <a:xfrm>
            <a:off x="681672" y="1730641"/>
            <a:ext cx="1955985" cy="584775"/>
          </a:xfrm>
          <a:prstGeom prst="rect">
            <a:avLst/>
          </a:prstGeom>
          <a:noFill/>
        </p:spPr>
        <p:txBody>
          <a:bodyPr wrap="none" rtlCol="0">
            <a:spAutoFit/>
          </a:bodyPr>
          <a:lstStyle/>
          <a:p>
            <a:r>
              <a:rPr lang="en-US" sz="1600" dirty="0">
                <a:solidFill>
                  <a:schemeClr val="bg1"/>
                </a:solidFill>
              </a:rPr>
              <a:t>SP500 IN USD TERMS</a:t>
            </a:r>
          </a:p>
          <a:p>
            <a:r>
              <a:rPr lang="en-US" sz="1600" dirty="0">
                <a:solidFill>
                  <a:schemeClr val="bg1"/>
                </a:solidFill>
              </a:rPr>
              <a:t>3y PERF: +86%</a:t>
            </a:r>
            <a:endParaRPr lang="en-CH" sz="1600" dirty="0">
              <a:solidFill>
                <a:schemeClr val="bg1"/>
              </a:solidFill>
            </a:endParaRPr>
          </a:p>
        </p:txBody>
      </p:sp>
      <p:sp>
        <p:nvSpPr>
          <p:cNvPr id="9" name="TextBox 8">
            <a:extLst>
              <a:ext uri="{FF2B5EF4-FFF2-40B4-BE49-F238E27FC236}">
                <a16:creationId xmlns:a16="http://schemas.microsoft.com/office/drawing/2014/main" id="{39CFD025-47B1-3720-7D62-73D413214A4F}"/>
              </a:ext>
            </a:extLst>
          </p:cNvPr>
          <p:cNvSpPr txBox="1"/>
          <p:nvPr/>
        </p:nvSpPr>
        <p:spPr>
          <a:xfrm>
            <a:off x="657224" y="3966871"/>
            <a:ext cx="2540447" cy="584775"/>
          </a:xfrm>
          <a:prstGeom prst="rect">
            <a:avLst/>
          </a:prstGeom>
          <a:noFill/>
        </p:spPr>
        <p:txBody>
          <a:bodyPr wrap="square" rtlCol="0">
            <a:spAutoFit/>
          </a:bodyPr>
          <a:lstStyle/>
          <a:p>
            <a:r>
              <a:rPr lang="en-US" sz="1600" dirty="0">
                <a:solidFill>
                  <a:schemeClr val="bg1"/>
                </a:solidFill>
              </a:rPr>
              <a:t>SP500 IN GOLD TERMS</a:t>
            </a:r>
          </a:p>
          <a:p>
            <a:r>
              <a:rPr lang="en-US" sz="1600" dirty="0">
                <a:solidFill>
                  <a:schemeClr val="bg1"/>
                </a:solidFill>
              </a:rPr>
              <a:t>3y PERF: -19%</a:t>
            </a:r>
            <a:endParaRPr lang="en-CH" sz="1600" dirty="0">
              <a:solidFill>
                <a:schemeClr val="bg1"/>
              </a:solidFill>
            </a:endParaRPr>
          </a:p>
        </p:txBody>
      </p:sp>
      <p:sp>
        <p:nvSpPr>
          <p:cNvPr id="2" name="Segnaposto testo 2">
            <a:extLst>
              <a:ext uri="{FF2B5EF4-FFF2-40B4-BE49-F238E27FC236}">
                <a16:creationId xmlns:a16="http://schemas.microsoft.com/office/drawing/2014/main" id="{D17FF212-1624-F824-274B-8E74D382D82C}"/>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G8 and the risk of #Amerizuela: second stop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New York…</a:t>
            </a: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20112BCE-D501-29B3-CF12-2D7853B4CCAD}"/>
              </a:ext>
            </a:extLst>
          </p:cNvPr>
          <p:cNvSpPr txBox="1"/>
          <p:nvPr/>
        </p:nvSpPr>
        <p:spPr>
          <a:xfrm>
            <a:off x="8610600" y="2982491"/>
            <a:ext cx="3201590" cy="15696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The same dynamic happened in the last 3 years for US Equities: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Calibri" panose="020F0502020204030204"/>
              </a:rPr>
              <a:t>S&amp;P 500 is up 66% priced in </a:t>
            </a:r>
            <a:r>
              <a:rPr lang="en-US" sz="1600" b="1" dirty="0">
                <a:solidFill>
                  <a:schemeClr val="bg1"/>
                </a:solidFill>
                <a:latin typeface="Calibri" panose="020F0502020204030204"/>
              </a:rPr>
              <a:t>USD</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latin typeface="Calibri" panose="020F0502020204030204"/>
              </a:rPr>
              <a:t>S&amp;P 500 is down 10% if we price it in </a:t>
            </a:r>
            <a:r>
              <a:rPr lang="en-US" sz="1600" b="1" dirty="0">
                <a:solidFill>
                  <a:schemeClr val="bg1"/>
                </a:solidFill>
                <a:latin typeface="Calibri" panose="020F0502020204030204"/>
              </a:rPr>
              <a:t>Gold</a:t>
            </a:r>
            <a:endParaRPr lang="it-IT" sz="1600" b="1" dirty="0">
              <a:solidFill>
                <a:schemeClr val="bg1"/>
              </a:solidFill>
              <a:latin typeface="Calibri" panose="020F0502020204030204"/>
            </a:endParaRPr>
          </a:p>
        </p:txBody>
      </p:sp>
    </p:spTree>
    <p:extLst>
      <p:ext uri="{BB962C8B-B14F-4D97-AF65-F5344CB8AC3E}">
        <p14:creationId xmlns:p14="http://schemas.microsoft.com/office/powerpoint/2010/main" val="2280881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9446A-02CF-869F-87B2-F6CB95DFA113}"/>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E5C8549A-FA08-561F-2398-CB16DD565172}"/>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49A4C254-83FF-F483-AE28-76D4C1A222A3}"/>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24</a:t>
            </a:fld>
            <a:endParaRPr lang="en-CH" dirty="0"/>
          </a:p>
        </p:txBody>
      </p:sp>
      <p:sp>
        <p:nvSpPr>
          <p:cNvPr id="22" name="Segnaposto contenuto 8">
            <a:extLst>
              <a:ext uri="{FF2B5EF4-FFF2-40B4-BE49-F238E27FC236}">
                <a16:creationId xmlns:a16="http://schemas.microsoft.com/office/drawing/2014/main" id="{B4EB90DF-3565-070C-8212-9BEB6CEFBE9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DD62005B-233C-7DBB-9F63-17697F89E6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80152C6E-087D-778F-F742-0CF83065E598}"/>
              </a:ext>
            </a:extLst>
          </p:cNvPr>
          <p:cNvSpPr txBox="1">
            <a:spLocks/>
          </p:cNvSpPr>
          <p:nvPr/>
        </p:nvSpPr>
        <p:spPr>
          <a:xfrm>
            <a:off x="435843" y="191757"/>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Segnaposto testo 2">
            <a:extLst>
              <a:ext uri="{FF2B5EF4-FFF2-40B4-BE49-F238E27FC236}">
                <a16:creationId xmlns:a16="http://schemas.microsoft.com/office/drawing/2014/main" id="{BD26D07C-F0FC-6BB9-A78C-91BD54DC1A64}"/>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err="1">
                <a:latin typeface="Calibri Light" panose="020F0302020204030204"/>
              </a:rPr>
              <a:t>Early</a:t>
            </a:r>
            <a:r>
              <a:rPr lang="it-IT" dirty="0">
                <a:latin typeface="Calibri Light" panose="020F0302020204030204"/>
              </a:rPr>
              <a:t> </a:t>
            </a:r>
            <a:r>
              <a:rPr lang="it-IT" dirty="0" err="1">
                <a:latin typeface="Calibri Light" panose="020F0302020204030204"/>
              </a:rPr>
              <a:t>signs</a:t>
            </a:r>
            <a:r>
              <a:rPr lang="it-IT" dirty="0">
                <a:latin typeface="Calibri Light" panose="020F0302020204030204"/>
              </a:rPr>
              <a:t> of «fiscal </a:t>
            </a:r>
            <a:r>
              <a:rPr lang="it-IT" dirty="0" err="1">
                <a:latin typeface="Calibri Light" panose="020F0302020204030204"/>
              </a:rPr>
              <a:t>dominance</a:t>
            </a:r>
            <a:r>
              <a:rPr lang="it-IT" dirty="0">
                <a:latin typeface="Calibri Light" panose="020F0302020204030204"/>
              </a:rPr>
              <a:t>» </a:t>
            </a:r>
            <a:r>
              <a:rPr lang="it-IT" dirty="0" err="1">
                <a:latin typeface="Calibri Light" panose="020F0302020204030204"/>
              </a:rPr>
              <a:t>across</a:t>
            </a:r>
            <a:r>
              <a:rPr lang="it-IT" dirty="0">
                <a:latin typeface="Calibri Light" panose="020F0302020204030204"/>
              </a:rPr>
              <a:t> G8</a:t>
            </a: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DF18EAA0-BEEE-9469-F407-41E378AF2CC1}"/>
              </a:ext>
            </a:extLst>
          </p:cNvPr>
          <p:cNvSpPr txBox="1"/>
          <p:nvPr/>
        </p:nvSpPr>
        <p:spPr>
          <a:xfrm>
            <a:off x="8428935" y="1042512"/>
            <a:ext cx="3639239" cy="5262979"/>
          </a:xfrm>
          <a:prstGeom prst="rect">
            <a:avLst/>
          </a:prstGeom>
          <a:noFill/>
        </p:spPr>
        <p:txBody>
          <a:bodyPr wrap="square">
            <a:spAutoFit/>
          </a:bodyPr>
          <a:lstStyle/>
          <a:p>
            <a:pPr lvl="0">
              <a:defRPr/>
            </a:pPr>
            <a:r>
              <a:rPr lang="en-US" sz="1600" b="1" dirty="0">
                <a:solidFill>
                  <a:schemeClr val="bg1"/>
                </a:solidFill>
                <a:latin typeface="Calibri" panose="020F0502020204030204"/>
              </a:rPr>
              <a:t>A clear debt problem that must be framed on a global scale</a:t>
            </a:r>
            <a:br>
              <a:rPr lang="en-US" sz="1600" b="1" dirty="0">
                <a:solidFill>
                  <a:schemeClr val="bg1"/>
                </a:solidFill>
                <a:latin typeface="Calibri" panose="020F0502020204030204"/>
              </a:rPr>
            </a:br>
            <a:endParaRPr lang="en-US" sz="1600" b="1" dirty="0">
              <a:solidFill>
                <a:schemeClr val="bg1"/>
              </a:solidFill>
              <a:latin typeface="Calibri" panose="020F0502020204030204"/>
            </a:endParaRPr>
          </a:p>
          <a:p>
            <a:pPr>
              <a:defRPr/>
            </a:pPr>
            <a:r>
              <a:rPr lang="en-US" sz="1600" dirty="0">
                <a:solidFill>
                  <a:schemeClr val="bg1"/>
                </a:solidFill>
              </a:rPr>
              <a:t>While central banks exert a strong influence on short-term rates longer term yields are determined by market dynamics which have led to 30-yield rates reach the highest levels in almost two decades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"Fiscal Dominance“ means governments influence monetary policy to the detriment of the independence of the central bank.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History teaches us that any attempt at forcefully influencing longer-term rates through e.g. QE or capping LT bond issuance, precipitates currency devaluation</a:t>
            </a:r>
          </a:p>
          <a:p>
            <a:pPr marL="0" marR="0" lvl="0" indent="0" defTabSz="914400" rtl="0" eaLnBrk="1" fontAlgn="auto" latinLnBrk="0" hangingPunct="1">
              <a:lnSpc>
                <a:spcPct val="100000"/>
              </a:lnSpc>
              <a:spcBef>
                <a:spcPts val="0"/>
              </a:spcBef>
              <a:spcAft>
                <a:spcPts val="0"/>
              </a:spcAft>
              <a:buClrTx/>
              <a:buSzTx/>
              <a:buFontTx/>
              <a:buNone/>
              <a:tabLst/>
              <a:defRPr/>
            </a:pPr>
            <a:endParaRPr lang="it-IT" sz="1600" b="1" dirty="0">
              <a:solidFill>
                <a:schemeClr val="bg1"/>
              </a:solidFill>
              <a:latin typeface="Calibri" panose="020F0502020204030204"/>
            </a:endParaRPr>
          </a:p>
        </p:txBody>
      </p:sp>
      <p:pic>
        <p:nvPicPr>
          <p:cNvPr id="2050" name="Picture 2">
            <a:extLst>
              <a:ext uri="{FF2B5EF4-FFF2-40B4-BE49-F238E27FC236}">
                <a16:creationId xmlns:a16="http://schemas.microsoft.com/office/drawing/2014/main" id="{BE4B4E45-2188-9A13-92EE-7B5BA66BC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48" y="1536717"/>
            <a:ext cx="6030327" cy="414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68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9A350-1E95-F0C4-3B21-9091739B5B5B}"/>
            </a:ext>
          </a:extLst>
        </p:cNvPr>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9884D18A-F8B4-4640-5E9D-D4E1C90E812D}"/>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25</a:t>
            </a:fld>
            <a:endParaRPr lang="en-CH" dirty="0"/>
          </a:p>
        </p:txBody>
      </p:sp>
      <p:sp>
        <p:nvSpPr>
          <p:cNvPr id="22" name="Segnaposto contenuto 8">
            <a:extLst>
              <a:ext uri="{FF2B5EF4-FFF2-40B4-BE49-F238E27FC236}">
                <a16:creationId xmlns:a16="http://schemas.microsoft.com/office/drawing/2014/main" id="{5BC5119F-E385-3E16-D568-D9D20F579993}"/>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0D5ADD15-A977-1096-AA6E-68610415B8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C4A9B8C9-82D7-3B91-6613-93AF80F502C9}"/>
              </a:ext>
            </a:extLst>
          </p:cNvPr>
          <p:cNvSpPr txBox="1">
            <a:spLocks/>
          </p:cNvSpPr>
          <p:nvPr/>
        </p:nvSpPr>
        <p:spPr>
          <a:xfrm>
            <a:off x="435843" y="191757"/>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Segnaposto testo 2">
            <a:extLst>
              <a:ext uri="{FF2B5EF4-FFF2-40B4-BE49-F238E27FC236}">
                <a16:creationId xmlns:a16="http://schemas.microsoft.com/office/drawing/2014/main" id="{122620AE-EC9E-E652-3ECB-0037AB1AE8EF}"/>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err="1">
                <a:latin typeface="Calibri Light" panose="020F0302020204030204"/>
              </a:rPr>
              <a:t>Currency</a:t>
            </a:r>
            <a:r>
              <a:rPr lang="it-IT" dirty="0">
                <a:latin typeface="Calibri Light" panose="020F0302020204030204"/>
              </a:rPr>
              <a:t> markets </a:t>
            </a:r>
            <a:r>
              <a:rPr lang="it-IT" dirty="0" err="1">
                <a:latin typeface="Calibri Light" panose="020F0302020204030204"/>
              </a:rPr>
              <a:t>weakness</a:t>
            </a: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8B4391C9-ECDD-26C8-407C-C2FBCD0225EC}"/>
              </a:ext>
            </a:extLst>
          </p:cNvPr>
          <p:cNvSpPr txBox="1"/>
          <p:nvPr/>
        </p:nvSpPr>
        <p:spPr>
          <a:xfrm>
            <a:off x="882042" y="4729376"/>
            <a:ext cx="11005438" cy="1169551"/>
          </a:xfrm>
          <a:prstGeom prst="rect">
            <a:avLst/>
          </a:prstGeom>
          <a:noFill/>
        </p:spPr>
        <p:txBody>
          <a:bodyPr wrap="square">
            <a:spAutoFit/>
          </a:bodyPr>
          <a:lstStyle/>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accent1">
                    <a:lumMod val="50000"/>
                  </a:schemeClr>
                </a:solidFill>
              </a:rPr>
              <a:t>Currency weakness, measured in various ways, has been broad-based despite central banks engaging in tightening post-Covid.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chemeClr val="accent1">
                  <a:lumMod val="50000"/>
                </a:schemeClr>
              </a:solidFill>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accent1">
                    <a:lumMod val="50000"/>
                  </a:schemeClr>
                </a:solidFill>
              </a:rPr>
              <a:t>The rise in the price of the consumption basket has slowed but has accumulated and is still running above YoY target of 2.7% vs 2%</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it-IT" sz="1400" dirty="0">
              <a:latin typeface="Calibri" panose="020F0502020204030204"/>
            </a:endParaRPr>
          </a:p>
          <a:p>
            <a:pPr marL="285750" lvl="0" indent="-285750">
              <a:buFont typeface="Arial" panose="020B0604020202020204" pitchFamily="34" charset="0"/>
              <a:buChar char="•"/>
              <a:defRPr/>
            </a:pPr>
            <a:r>
              <a:rPr lang="en-US" sz="1400" dirty="0">
                <a:solidFill>
                  <a:schemeClr val="accent1">
                    <a:lumMod val="50000"/>
                  </a:schemeClr>
                </a:solidFill>
              </a:rPr>
              <a:t>Against Gold, the four major currencies are depreciating and that depreciation has become more rapid since easing began</a:t>
            </a:r>
            <a:endParaRPr lang="it-IT" sz="1400" dirty="0">
              <a:solidFill>
                <a:schemeClr val="accent1">
                  <a:lumMod val="50000"/>
                </a:schemeClr>
              </a:solidFill>
            </a:endParaRPr>
          </a:p>
        </p:txBody>
      </p:sp>
      <p:pic>
        <p:nvPicPr>
          <p:cNvPr id="8" name="Picture 7">
            <a:extLst>
              <a:ext uri="{FF2B5EF4-FFF2-40B4-BE49-F238E27FC236}">
                <a16:creationId xmlns:a16="http://schemas.microsoft.com/office/drawing/2014/main" id="{74FE77BD-F93C-3F0E-6FB9-DD94B8692026}"/>
              </a:ext>
            </a:extLst>
          </p:cNvPr>
          <p:cNvPicPr>
            <a:picLocks noChangeAspect="1"/>
          </p:cNvPicPr>
          <p:nvPr/>
        </p:nvPicPr>
        <p:blipFill>
          <a:blip r:embed="rId3"/>
          <a:stretch>
            <a:fillRect/>
          </a:stretch>
        </p:blipFill>
        <p:spPr>
          <a:xfrm>
            <a:off x="833452" y="1193058"/>
            <a:ext cx="4487649" cy="3128409"/>
          </a:xfrm>
          <a:prstGeom prst="rect">
            <a:avLst/>
          </a:prstGeom>
        </p:spPr>
      </p:pic>
      <p:pic>
        <p:nvPicPr>
          <p:cNvPr id="11" name="Picture 10">
            <a:extLst>
              <a:ext uri="{FF2B5EF4-FFF2-40B4-BE49-F238E27FC236}">
                <a16:creationId xmlns:a16="http://schemas.microsoft.com/office/drawing/2014/main" id="{49807AAD-901E-10B2-5FA0-A820F5414972}"/>
              </a:ext>
            </a:extLst>
          </p:cNvPr>
          <p:cNvPicPr>
            <a:picLocks noChangeAspect="1"/>
          </p:cNvPicPr>
          <p:nvPr/>
        </p:nvPicPr>
        <p:blipFill>
          <a:blip r:embed="rId4"/>
          <a:stretch>
            <a:fillRect/>
          </a:stretch>
        </p:blipFill>
        <p:spPr>
          <a:xfrm>
            <a:off x="6594245" y="1309858"/>
            <a:ext cx="4245205" cy="3081411"/>
          </a:xfrm>
          <a:prstGeom prst="rect">
            <a:avLst/>
          </a:prstGeom>
        </p:spPr>
      </p:pic>
    </p:spTree>
    <p:extLst>
      <p:ext uri="{BB962C8B-B14F-4D97-AF65-F5344CB8AC3E}">
        <p14:creationId xmlns:p14="http://schemas.microsoft.com/office/powerpoint/2010/main" val="4166446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26</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7" name="TextBox 6">
            <a:extLst>
              <a:ext uri="{FF2B5EF4-FFF2-40B4-BE49-F238E27FC236}">
                <a16:creationId xmlns:a16="http://schemas.microsoft.com/office/drawing/2014/main" id="{1F64B3F4-8AE8-5DC4-1A77-A3069D23B4F6}"/>
              </a:ext>
            </a:extLst>
          </p:cNvPr>
          <p:cNvSpPr txBox="1"/>
          <p:nvPr/>
        </p:nvSpPr>
        <p:spPr>
          <a:xfrm>
            <a:off x="8581930" y="1756306"/>
            <a:ext cx="3201590" cy="3662541"/>
          </a:xfrm>
          <a:prstGeom prst="rect">
            <a:avLst/>
          </a:prstGeom>
          <a:noFill/>
        </p:spPr>
        <p:txBody>
          <a:bodyPr wrap="square">
            <a:spAutoFit/>
          </a:bodyPr>
          <a:lstStyle/>
          <a:p>
            <a:pPr algn="just"/>
            <a:r>
              <a:rPr lang="en-US" sz="1600" dirty="0">
                <a:solidFill>
                  <a:srgbClr val="E7E9EA"/>
                </a:solidFill>
                <a:latin typeface="TwitterChirp"/>
              </a:rPr>
              <a:t>Understanding what to do can be difficult, while it is very easy to understand what </a:t>
            </a:r>
            <a:r>
              <a:rPr lang="en-US" sz="2400" u="sng" dirty="0">
                <a:solidFill>
                  <a:srgbClr val="E7E9EA"/>
                </a:solidFill>
                <a:latin typeface="TwitterChirp"/>
              </a:rPr>
              <a:t>NOT</a:t>
            </a:r>
            <a:r>
              <a:rPr lang="en-US" sz="1600" dirty="0">
                <a:solidFill>
                  <a:srgbClr val="E7E9EA"/>
                </a:solidFill>
                <a:latin typeface="TwitterChirp"/>
              </a:rPr>
              <a:t> to do...</a:t>
            </a:r>
            <a:r>
              <a:rPr lang="it-IT" sz="1600" dirty="0">
                <a:solidFill>
                  <a:srgbClr val="E7E9EA"/>
                </a:solidFill>
                <a:latin typeface="TwitterChirp"/>
              </a:rPr>
              <a:t> </a:t>
            </a:r>
          </a:p>
          <a:p>
            <a:pPr algn="just"/>
            <a:endParaRPr lang="it-IT" sz="1600" dirty="0">
              <a:solidFill>
                <a:srgbClr val="E7E9EA"/>
              </a:solidFill>
              <a:latin typeface="TwitterChirp"/>
            </a:endParaRPr>
          </a:p>
          <a:p>
            <a:pPr algn="ctr"/>
            <a:r>
              <a:rPr lang="it-IT" sz="3200" dirty="0">
                <a:solidFill>
                  <a:srgbClr val="E7E9EA"/>
                </a:solidFill>
                <a:latin typeface="TwitterChirp"/>
              </a:rPr>
              <a:t>FORGET ABOUT NOMINAL ASSETS AS A CAPITAL PRESERVATION INSTRUMENT! </a:t>
            </a:r>
          </a:p>
        </p:txBody>
      </p:sp>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So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what</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to do ? And </a:t>
            </a:r>
            <a:r>
              <a:rPr kumimoji="0" lang="it-IT" b="0" i="0" u="none" strike="noStrike" kern="1200" cap="none" spc="0" normalizeH="0" baseline="0" noProof="0" dirty="0" err="1">
                <a:ln>
                  <a:noFill/>
                </a:ln>
                <a:solidFill>
                  <a:srgbClr val="203864"/>
                </a:solidFill>
                <a:effectLst/>
                <a:uLnTx/>
                <a:uFillTx/>
                <a:latin typeface="Calibri Light" panose="020F0302020204030204"/>
                <a:ea typeface="+mn-ea"/>
                <a:cs typeface="+mn-cs"/>
              </a:rPr>
              <a:t>what</a:t>
            </a:r>
            <a:r>
              <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rPr>
              <a:t> NOT to do…</a:t>
            </a:r>
          </a:p>
        </p:txBody>
      </p:sp>
      <p:pic>
        <p:nvPicPr>
          <p:cNvPr id="8" name="Picture 7">
            <a:extLst>
              <a:ext uri="{FF2B5EF4-FFF2-40B4-BE49-F238E27FC236}">
                <a16:creationId xmlns:a16="http://schemas.microsoft.com/office/drawing/2014/main" id="{8F7DAC94-CBB7-D757-578F-3EA471336043}"/>
              </a:ext>
            </a:extLst>
          </p:cNvPr>
          <p:cNvPicPr>
            <a:picLocks noChangeAspect="1"/>
          </p:cNvPicPr>
          <p:nvPr/>
        </p:nvPicPr>
        <p:blipFill>
          <a:blip r:embed="rId3"/>
          <a:stretch>
            <a:fillRect/>
          </a:stretch>
        </p:blipFill>
        <p:spPr>
          <a:xfrm>
            <a:off x="657224" y="1308082"/>
            <a:ext cx="6879140" cy="4224744"/>
          </a:xfrm>
          <a:prstGeom prst="rect">
            <a:avLst/>
          </a:prstGeom>
        </p:spPr>
      </p:pic>
    </p:spTree>
    <p:extLst>
      <p:ext uri="{BB962C8B-B14F-4D97-AF65-F5344CB8AC3E}">
        <p14:creationId xmlns:p14="http://schemas.microsoft.com/office/powerpoint/2010/main" val="1054456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Gold and the </a:t>
            </a:r>
            <a:r>
              <a:rPr lang="it-IT" dirty="0" err="1">
                <a:latin typeface="Calibri Light" panose="020F0302020204030204"/>
              </a:rPr>
              <a:t>fear</a:t>
            </a:r>
            <a:r>
              <a:rPr lang="it-IT" dirty="0">
                <a:latin typeface="Calibri Light" panose="020F0302020204030204"/>
              </a:rPr>
              <a:t> of </a:t>
            </a:r>
            <a:r>
              <a:rPr lang="it-IT" dirty="0" err="1">
                <a:latin typeface="Calibri Light" panose="020F0302020204030204"/>
              </a:rPr>
              <a:t>being</a:t>
            </a:r>
            <a:r>
              <a:rPr lang="it-IT" dirty="0">
                <a:latin typeface="Calibri Light" panose="020F0302020204030204"/>
              </a:rPr>
              <a:t> late… (part 1) </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2" name="Picture 1">
            <a:extLst>
              <a:ext uri="{FF2B5EF4-FFF2-40B4-BE49-F238E27FC236}">
                <a16:creationId xmlns:a16="http://schemas.microsoft.com/office/drawing/2014/main" id="{16902548-FDA3-262F-E469-CEA30F856C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2591" y="1931317"/>
            <a:ext cx="6620252" cy="3346868"/>
          </a:xfrm>
          <a:prstGeom prst="rect">
            <a:avLst/>
          </a:prstGeom>
          <a:ln>
            <a:solidFill>
              <a:srgbClr val="A80980"/>
            </a:solidFill>
          </a:ln>
        </p:spPr>
      </p:pic>
      <p:sp>
        <p:nvSpPr>
          <p:cNvPr id="4" name="TextBox 3">
            <a:extLst>
              <a:ext uri="{FF2B5EF4-FFF2-40B4-BE49-F238E27FC236}">
                <a16:creationId xmlns:a16="http://schemas.microsoft.com/office/drawing/2014/main" id="{DA2BFE4F-83FB-215D-7EC3-41DFA8F8460C}"/>
              </a:ext>
            </a:extLst>
          </p:cNvPr>
          <p:cNvSpPr txBox="1"/>
          <p:nvPr/>
        </p:nvSpPr>
        <p:spPr>
          <a:xfrm>
            <a:off x="8610600" y="1882533"/>
            <a:ext cx="3201590" cy="329320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The chart shows alternating bull and bear markets for gold from 1970 to 2024. Bull markets highlight periods of rising prices, such as the late 1970s, early 2000s, and post-2020, while bear markets show stagnation or declines, like in the 1980s-1990s and 2013-2018. The evidence suggests a new bull market is emerging, reflecting renewed optimism in gold's performance amid economic and geopolitical uncertainties.</a:t>
            </a:r>
            <a:endParaRPr lang="it-IT" sz="1600" b="1" dirty="0">
              <a:solidFill>
                <a:schemeClr val="bg1"/>
              </a:solidFill>
              <a:latin typeface="Calibri" panose="020F0502020204030204"/>
            </a:endParaRPr>
          </a:p>
        </p:txBody>
      </p:sp>
    </p:spTree>
    <p:extLst>
      <p:ext uri="{BB962C8B-B14F-4D97-AF65-F5344CB8AC3E}">
        <p14:creationId xmlns:p14="http://schemas.microsoft.com/office/powerpoint/2010/main" val="6427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28</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pic>
        <p:nvPicPr>
          <p:cNvPr id="4" name="Picture 3">
            <a:extLst>
              <a:ext uri="{FF2B5EF4-FFF2-40B4-BE49-F238E27FC236}">
                <a16:creationId xmlns:a16="http://schemas.microsoft.com/office/drawing/2014/main" id="{7A12E5FB-D4A2-4AA7-C131-51EE1D677CCF}"/>
              </a:ext>
            </a:extLst>
          </p:cNvPr>
          <p:cNvPicPr>
            <a:picLocks noChangeAspect="1"/>
          </p:cNvPicPr>
          <p:nvPr/>
        </p:nvPicPr>
        <p:blipFill>
          <a:blip r:embed="rId3"/>
          <a:stretch>
            <a:fillRect/>
          </a:stretch>
        </p:blipFill>
        <p:spPr>
          <a:xfrm>
            <a:off x="1078320" y="1596931"/>
            <a:ext cx="5880456" cy="3664138"/>
          </a:xfrm>
          <a:prstGeom prst="rect">
            <a:avLst/>
          </a:prstGeom>
        </p:spPr>
      </p:pic>
      <p:sp>
        <p:nvSpPr>
          <p:cNvPr id="9" name="Segnaposto testo 2">
            <a:extLst>
              <a:ext uri="{FF2B5EF4-FFF2-40B4-BE49-F238E27FC236}">
                <a16:creationId xmlns:a16="http://schemas.microsoft.com/office/drawing/2014/main" id="{06E6D2D5-DF3D-2EA1-68E7-79E6641DB5DD}"/>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Gold and the </a:t>
            </a:r>
            <a:r>
              <a:rPr lang="it-IT" dirty="0" err="1">
                <a:latin typeface="Calibri Light" panose="020F0302020204030204"/>
              </a:rPr>
              <a:t>fear</a:t>
            </a:r>
            <a:r>
              <a:rPr lang="it-IT" dirty="0">
                <a:latin typeface="Calibri Light" panose="020F0302020204030204"/>
              </a:rPr>
              <a:t> of </a:t>
            </a:r>
            <a:r>
              <a:rPr lang="it-IT" dirty="0" err="1">
                <a:latin typeface="Calibri Light" panose="020F0302020204030204"/>
              </a:rPr>
              <a:t>being</a:t>
            </a:r>
            <a:r>
              <a:rPr lang="it-IT" dirty="0">
                <a:latin typeface="Calibri Light" panose="020F0302020204030204"/>
              </a:rPr>
              <a:t> late… (part 2) </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0250B576-79AF-DEDF-20D3-C761174F1DBD}"/>
              </a:ext>
            </a:extLst>
          </p:cNvPr>
          <p:cNvSpPr txBox="1"/>
          <p:nvPr/>
        </p:nvSpPr>
        <p:spPr>
          <a:xfrm>
            <a:off x="8610600" y="2228671"/>
            <a:ext cx="3201590" cy="240065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solidFill>
                  <a:schemeClr val="bg1"/>
                </a:solidFill>
                <a:latin typeface="Calibri" panose="020F0502020204030204"/>
              </a:rPr>
              <a:t>This chart illustrates the Gold Stocks-to-S&amp;P 500 ratio from 2010 to 2024. The downward yellow trendline highlights the long-term underperformance of gold stocks relative to the S&amp;P 500 since 2011. However, recent movements in 2024 indicate a potential breakout above the trendline, signaling a possible shift in momentum. </a:t>
            </a:r>
            <a:endParaRPr lang="it-IT" sz="1500" b="1" dirty="0">
              <a:solidFill>
                <a:schemeClr val="bg1"/>
              </a:solidFill>
              <a:latin typeface="Calibri" panose="020F0502020204030204"/>
            </a:endParaRPr>
          </a:p>
        </p:txBody>
      </p:sp>
    </p:spTree>
    <p:extLst>
      <p:ext uri="{BB962C8B-B14F-4D97-AF65-F5344CB8AC3E}">
        <p14:creationId xmlns:p14="http://schemas.microsoft.com/office/powerpoint/2010/main" val="2101042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0"/>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29</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pic>
        <p:nvPicPr>
          <p:cNvPr id="11" name="Picture 10">
            <a:extLst>
              <a:ext uri="{FF2B5EF4-FFF2-40B4-BE49-F238E27FC236}">
                <a16:creationId xmlns:a16="http://schemas.microsoft.com/office/drawing/2014/main" id="{90646281-C8E4-3ACB-118C-B98C8C08BE60}"/>
              </a:ext>
            </a:extLst>
          </p:cNvPr>
          <p:cNvPicPr>
            <a:picLocks noChangeAspect="1"/>
          </p:cNvPicPr>
          <p:nvPr/>
        </p:nvPicPr>
        <p:blipFill>
          <a:blip r:embed="rId3"/>
          <a:stretch>
            <a:fillRect/>
          </a:stretch>
        </p:blipFill>
        <p:spPr>
          <a:xfrm>
            <a:off x="1314076" y="1688268"/>
            <a:ext cx="5408944" cy="3683189"/>
          </a:xfrm>
          <a:prstGeom prst="rect">
            <a:avLst/>
          </a:prstGeom>
        </p:spPr>
      </p:pic>
      <p:sp>
        <p:nvSpPr>
          <p:cNvPr id="12" name="Segnaposto testo 2">
            <a:extLst>
              <a:ext uri="{FF2B5EF4-FFF2-40B4-BE49-F238E27FC236}">
                <a16:creationId xmlns:a16="http://schemas.microsoft.com/office/drawing/2014/main" id="{A956AA89-1013-0AFD-70B6-C1900015DD16}"/>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Gold and the </a:t>
            </a:r>
            <a:r>
              <a:rPr lang="it-IT" dirty="0" err="1">
                <a:latin typeface="Calibri Light" panose="020F0302020204030204"/>
              </a:rPr>
              <a:t>fear</a:t>
            </a:r>
            <a:r>
              <a:rPr lang="it-IT" dirty="0">
                <a:latin typeface="Calibri Light" panose="020F0302020204030204"/>
              </a:rPr>
              <a:t> of </a:t>
            </a:r>
            <a:r>
              <a:rPr lang="it-IT" dirty="0" err="1">
                <a:latin typeface="Calibri Light" panose="020F0302020204030204"/>
              </a:rPr>
              <a:t>being</a:t>
            </a:r>
            <a:r>
              <a:rPr lang="it-IT" dirty="0">
                <a:latin typeface="Calibri Light" panose="020F0302020204030204"/>
              </a:rPr>
              <a:t> late… (part 3) </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8223A73D-2C36-5A40-C7F7-75EF87FD09C7}"/>
              </a:ext>
            </a:extLst>
          </p:cNvPr>
          <p:cNvSpPr txBox="1"/>
          <p:nvPr/>
        </p:nvSpPr>
        <p:spPr>
          <a:xfrm>
            <a:off x="8610600" y="2098701"/>
            <a:ext cx="3201590" cy="286232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500" dirty="0">
                <a:solidFill>
                  <a:schemeClr val="bg1"/>
                </a:solidFill>
                <a:latin typeface="Calibri" panose="020F0502020204030204"/>
              </a:rPr>
              <a:t>This chart shows the historical share of gold and gold miners as a percentage of total global assets, highlighting a significant decline over the past century. In 1921, gold and gold miners accounted for 28% of global assets, peaking at 30% in 1948, and gradually declining to just 1% in 2024. With increasing focus on diversification and safe-haven assets, gold miners could benefit from a potential reallocation of global capital</a:t>
            </a:r>
            <a:endParaRPr lang="it-IT" sz="1500" b="1" dirty="0">
              <a:solidFill>
                <a:schemeClr val="bg1"/>
              </a:solidFill>
              <a:latin typeface="Calibri" panose="020F0502020204030204"/>
            </a:endParaRPr>
          </a:p>
        </p:txBody>
      </p:sp>
    </p:spTree>
    <p:extLst>
      <p:ext uri="{BB962C8B-B14F-4D97-AF65-F5344CB8AC3E}">
        <p14:creationId xmlns:p14="http://schemas.microsoft.com/office/powerpoint/2010/main" val="2979342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Ouverture </a:t>
            </a:r>
          </a:p>
        </p:txBody>
      </p:sp>
      <p:sp>
        <p:nvSpPr>
          <p:cNvPr id="9" name="TextBox 8">
            <a:extLst>
              <a:ext uri="{FF2B5EF4-FFF2-40B4-BE49-F238E27FC236}">
                <a16:creationId xmlns:a16="http://schemas.microsoft.com/office/drawing/2014/main" id="{3B2A72B3-2CD4-3BDE-01EA-6F880C20E1BF}"/>
              </a:ext>
            </a:extLst>
          </p:cNvPr>
          <p:cNvSpPr txBox="1"/>
          <p:nvPr/>
        </p:nvSpPr>
        <p:spPr>
          <a:xfrm>
            <a:off x="657223" y="1715675"/>
            <a:ext cx="10877553" cy="3416320"/>
          </a:xfrm>
          <a:prstGeom prst="rect">
            <a:avLst/>
          </a:prstGeom>
          <a:noFill/>
        </p:spPr>
        <p:txBody>
          <a:bodyPr wrap="square">
            <a:spAutoFit/>
          </a:bodyPr>
          <a:lstStyle/>
          <a:p>
            <a:pPr algn="just"/>
            <a:r>
              <a:rPr lang="en-US" dirty="0">
                <a:solidFill>
                  <a:schemeClr val="accent1">
                    <a:lumMod val="75000"/>
                  </a:schemeClr>
                </a:solidFill>
              </a:rPr>
              <a:t>“ Crisis is the greatest blessing for people and nations, because </a:t>
            </a:r>
            <a:r>
              <a:rPr lang="en-US" b="1" u="sng" dirty="0">
                <a:solidFill>
                  <a:schemeClr val="accent1">
                    <a:lumMod val="75000"/>
                  </a:schemeClr>
                </a:solidFill>
              </a:rPr>
              <a:t>crisis brings progress</a:t>
            </a:r>
            <a:r>
              <a:rPr lang="en-US" dirty="0">
                <a:solidFill>
                  <a:schemeClr val="accent1">
                    <a:lumMod val="75000"/>
                  </a:schemeClr>
                </a:solidFill>
              </a:rPr>
              <a:t>. </a:t>
            </a:r>
            <a:r>
              <a:rPr lang="en-US" b="1" u="sng" dirty="0">
                <a:solidFill>
                  <a:schemeClr val="accent1">
                    <a:lumMod val="75000"/>
                  </a:schemeClr>
                </a:solidFill>
              </a:rPr>
              <a:t>Creativity is born from anguish as the day is born from the dark night</a:t>
            </a:r>
            <a:r>
              <a:rPr lang="en-US" dirty="0">
                <a:solidFill>
                  <a:schemeClr val="accent1">
                    <a:lumMod val="75000"/>
                  </a:schemeClr>
                </a:solidFill>
              </a:rPr>
              <a:t>. It is in the crisis that inventiveness, discoveries and great strategies arise. Whoever overcomes the crisis overcomes himself without being 'overcome'. Those who attribute their failures and difficulties to the crisis violate their own talent and give more value to problems than to solutions. The real crisis is the crisis of incompetence. </a:t>
            </a:r>
            <a:r>
              <a:rPr lang="en-US" b="1" u="sng" dirty="0">
                <a:solidFill>
                  <a:schemeClr val="accent1">
                    <a:lumMod val="75000"/>
                  </a:schemeClr>
                </a:solidFill>
              </a:rPr>
              <a:t>The drawback of people and nations is the laziness in looking for solutions and ways out</a:t>
            </a:r>
            <a:r>
              <a:rPr lang="en-US" dirty="0">
                <a:solidFill>
                  <a:schemeClr val="accent1">
                    <a:lumMod val="75000"/>
                  </a:schemeClr>
                </a:solidFill>
              </a:rPr>
              <a:t>. Without crises there are no challenges, without challenges life is a routine, a slow agony. Without crisis there is no merit. </a:t>
            </a:r>
            <a:r>
              <a:rPr lang="en-US" b="1" u="sng" dirty="0">
                <a:solidFill>
                  <a:schemeClr val="accent1">
                    <a:lumMod val="75000"/>
                  </a:schemeClr>
                </a:solidFill>
              </a:rPr>
              <a:t>It is in crisis that the best of everyone emerges, because without crisis all winds are just light breezes</a:t>
            </a:r>
            <a:r>
              <a:rPr lang="en-US" dirty="0">
                <a:solidFill>
                  <a:schemeClr val="accent1">
                    <a:lumMod val="75000"/>
                  </a:schemeClr>
                </a:solidFill>
              </a:rPr>
              <a:t>. Talking about a crisis means increasing it, and remaining silent in the crisis means exalting conformism. Instead, let's work hard. Let's put an end to the only dangerous crisis once and for all, which is the tragedy of not wanting to fight to overcome it “</a:t>
            </a:r>
          </a:p>
          <a:p>
            <a:endParaRPr lang="en-US" dirty="0">
              <a:solidFill>
                <a:schemeClr val="accent1">
                  <a:lumMod val="75000"/>
                </a:schemeClr>
              </a:solidFill>
            </a:endParaRPr>
          </a:p>
          <a:p>
            <a:r>
              <a:rPr lang="en-US" dirty="0">
                <a:solidFill>
                  <a:schemeClr val="accent1">
                    <a:lumMod val="75000"/>
                  </a:schemeClr>
                </a:solidFill>
              </a:rPr>
              <a:t>				                                                                        </a:t>
            </a:r>
            <a:r>
              <a:rPr lang="en-US" i="1" dirty="0">
                <a:solidFill>
                  <a:schemeClr val="accent1">
                    <a:lumMod val="75000"/>
                  </a:schemeClr>
                </a:solidFill>
              </a:rPr>
              <a:t>Albert Einstein </a:t>
            </a:r>
            <a:endParaRPr lang="en-CH" i="1" dirty="0">
              <a:solidFill>
                <a:schemeClr val="accent1">
                  <a:lumMod val="75000"/>
                </a:schemeClr>
              </a:solidFill>
            </a:endParaRPr>
          </a:p>
        </p:txBody>
      </p:sp>
    </p:spTree>
    <p:extLst>
      <p:ext uri="{BB962C8B-B14F-4D97-AF65-F5344CB8AC3E}">
        <p14:creationId xmlns:p14="http://schemas.microsoft.com/office/powerpoint/2010/main" val="581937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endParaRPr lang="en-CH" dirty="0"/>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fld id="{79D8071D-779D-4C7C-9DC8-1E690BF4E836}" type="slidenum">
              <a:rPr lang="en-CH" smtClean="0"/>
              <a:t>30</a:t>
            </a:fld>
            <a:endParaRPr lang="en-CH" dirty="0"/>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solidFill>
                <a:schemeClr val="bg1"/>
              </a:solidFill>
              <a:effectLst/>
              <a:latin typeface="Calibri" panose="020F0502020204030204" pitchFamily="34" charset="0"/>
              <a:ea typeface="Calibri" panose="020F0502020204030204" pitchFamily="34" charset="0"/>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657224" y="27913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Bitcoin </a:t>
            </a:r>
            <a:r>
              <a:rPr lang="it-IT" dirty="0" err="1">
                <a:latin typeface="Calibri Light" panose="020F0302020204030204"/>
              </a:rPr>
              <a:t>is</a:t>
            </a:r>
            <a:r>
              <a:rPr lang="it-IT" dirty="0">
                <a:latin typeface="Calibri Light" panose="020F0302020204030204"/>
              </a:rPr>
              <a:t> </a:t>
            </a:r>
            <a:r>
              <a:rPr lang="it-IT" dirty="0" err="1">
                <a:latin typeface="Calibri Light" panose="020F0302020204030204"/>
              </a:rPr>
              <a:t>scarcer</a:t>
            </a:r>
            <a:r>
              <a:rPr lang="it-IT" dirty="0">
                <a:latin typeface="Calibri Light" panose="020F0302020204030204"/>
              </a:rPr>
              <a:t> </a:t>
            </a:r>
            <a:r>
              <a:rPr lang="it-IT" dirty="0" err="1">
                <a:latin typeface="Calibri Light" panose="020F0302020204030204"/>
              </a:rPr>
              <a:t>than</a:t>
            </a:r>
            <a:r>
              <a:rPr lang="it-IT" dirty="0">
                <a:latin typeface="Calibri Light" panose="020F0302020204030204"/>
              </a:rPr>
              <a:t> </a:t>
            </a:r>
            <a:r>
              <a:rPr lang="it-IT" dirty="0" err="1">
                <a:latin typeface="Calibri Light" panose="020F0302020204030204"/>
              </a:rPr>
              <a:t>gold</a:t>
            </a:r>
            <a:r>
              <a:rPr lang="it-IT" dirty="0">
                <a:latin typeface="Calibri Light" panose="020F0302020204030204"/>
              </a:rPr>
              <a:t>… </a:t>
            </a:r>
            <a:endParaRPr kumimoji="0" lang="it-IT"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2" name="TextBox 1">
            <a:extLst>
              <a:ext uri="{FF2B5EF4-FFF2-40B4-BE49-F238E27FC236}">
                <a16:creationId xmlns:a16="http://schemas.microsoft.com/office/drawing/2014/main" id="{B34B1AB0-449F-918E-4BDB-76E5C1330A67}"/>
              </a:ext>
            </a:extLst>
          </p:cNvPr>
          <p:cNvSpPr txBox="1"/>
          <p:nvPr/>
        </p:nvSpPr>
        <p:spPr>
          <a:xfrm>
            <a:off x="8581930" y="2143181"/>
            <a:ext cx="3201590" cy="304698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Since the summer of 2020, Bitcoin has overperformed every other asset class showing almost double the annualized gains of the Magnificent 7.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b="1" dirty="0">
              <a:solidFill>
                <a:schemeClr val="bg1"/>
              </a:solidFill>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alibri" panose="020F0502020204030204"/>
              </a:rPr>
              <a:t>Bitcoin is scarcer than gold because its total supply is capped at 21 million coins, making it a finite digital asset, while gold annual inflation has averaged 2% over the last 10 years</a:t>
            </a:r>
            <a:endParaRPr lang="it-IT" sz="1600" dirty="0">
              <a:solidFill>
                <a:schemeClr val="bg1"/>
              </a:solidFill>
              <a:latin typeface="Calibri" panose="020F0502020204030204"/>
            </a:endParaRPr>
          </a:p>
        </p:txBody>
      </p:sp>
      <p:pic>
        <p:nvPicPr>
          <p:cNvPr id="4" name="Picture 3">
            <a:extLst>
              <a:ext uri="{FF2B5EF4-FFF2-40B4-BE49-F238E27FC236}">
                <a16:creationId xmlns:a16="http://schemas.microsoft.com/office/drawing/2014/main" id="{389A50C3-C2CC-2B2C-723A-268321417082}"/>
              </a:ext>
            </a:extLst>
          </p:cNvPr>
          <p:cNvPicPr>
            <a:picLocks noChangeAspect="1"/>
          </p:cNvPicPr>
          <p:nvPr/>
        </p:nvPicPr>
        <p:blipFill>
          <a:blip r:embed="rId3"/>
          <a:srcRect r="52906"/>
          <a:stretch/>
        </p:blipFill>
        <p:spPr>
          <a:xfrm>
            <a:off x="625161" y="1207058"/>
            <a:ext cx="5969819" cy="4859770"/>
          </a:xfrm>
          <a:prstGeom prst="rect">
            <a:avLst/>
          </a:prstGeom>
        </p:spPr>
      </p:pic>
      <p:sp>
        <p:nvSpPr>
          <p:cNvPr id="7" name="TextBox 6">
            <a:extLst>
              <a:ext uri="{FF2B5EF4-FFF2-40B4-BE49-F238E27FC236}">
                <a16:creationId xmlns:a16="http://schemas.microsoft.com/office/drawing/2014/main" id="{361F84C2-28F8-C1EA-CB07-5D883B86D7BA}"/>
              </a:ext>
            </a:extLst>
          </p:cNvPr>
          <p:cNvSpPr txBox="1"/>
          <p:nvPr/>
        </p:nvSpPr>
        <p:spPr>
          <a:xfrm>
            <a:off x="6943773" y="5423155"/>
            <a:ext cx="2302793" cy="461665"/>
          </a:xfrm>
          <a:prstGeom prst="rect">
            <a:avLst/>
          </a:prstGeom>
          <a:noFill/>
        </p:spPr>
        <p:txBody>
          <a:bodyPr wrap="square">
            <a:spAutoFit/>
          </a:bodyPr>
          <a:lstStyle/>
          <a:p>
            <a:pPr marL="0" marR="0" lvl="0" indent="0" algn="just" defTabSz="914400" rtl="0" eaLnBrk="1" fontAlgn="auto" latinLnBrk="0" hangingPunct="1">
              <a:spcBef>
                <a:spcPts val="0"/>
              </a:spcBef>
              <a:spcAft>
                <a:spcPts val="0"/>
              </a:spcAft>
              <a:buClrTx/>
              <a:buSzTx/>
              <a:buFontTx/>
              <a:buNone/>
              <a:tabLst/>
              <a:defRPr/>
            </a:pPr>
            <a:r>
              <a:rPr kumimoji="0" lang="en-US" sz="2400" b="1" u="none" strike="noStrike" kern="1200" cap="none" spc="0" normalizeH="0" baseline="0" noProof="0" dirty="0">
                <a:ln>
                  <a:noFill/>
                </a:ln>
                <a:solidFill>
                  <a:srgbClr val="A80980"/>
                </a:solidFill>
                <a:effectLst/>
                <a:uLnTx/>
                <a:uFillTx/>
                <a:latin typeface="Calibri" panose="020F0502020204030204"/>
                <a:ea typeface="+mn-ea"/>
                <a:cs typeface="+mn-cs"/>
              </a:rPr>
              <a:t>$3.5 Tn</a:t>
            </a:r>
            <a:endParaRPr kumimoji="0" lang="en-US" sz="2400" u="none" strike="noStrike" kern="1200" cap="none" spc="0" normalizeH="0" baseline="0" noProof="0" dirty="0">
              <a:ln>
                <a:noFill/>
              </a:ln>
              <a:solidFill>
                <a:srgbClr val="A80980"/>
              </a:solidFill>
              <a:effectLst/>
              <a:uLnTx/>
              <a:uFillTx/>
              <a:latin typeface="Calibri" panose="020F0502020204030204"/>
              <a:ea typeface="+mn-ea"/>
              <a:cs typeface="+mn-cs"/>
            </a:endParaRPr>
          </a:p>
        </p:txBody>
      </p:sp>
      <p:sp>
        <p:nvSpPr>
          <p:cNvPr id="9" name="Parentesi graffa chiusa 3">
            <a:extLst>
              <a:ext uri="{FF2B5EF4-FFF2-40B4-BE49-F238E27FC236}">
                <a16:creationId xmlns:a16="http://schemas.microsoft.com/office/drawing/2014/main" id="{88A0CB55-F403-7790-32FD-7B27A46E23E1}"/>
              </a:ext>
            </a:extLst>
          </p:cNvPr>
          <p:cNvSpPr/>
          <p:nvPr/>
        </p:nvSpPr>
        <p:spPr>
          <a:xfrm>
            <a:off x="6670395" y="5168508"/>
            <a:ext cx="197963" cy="970961"/>
          </a:xfrm>
          <a:prstGeom prst="rightBrace">
            <a:avLst/>
          </a:prstGeom>
          <a:ln w="12700">
            <a:solidFill>
              <a:srgbClr val="A809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2" name="Rectangle 11">
            <a:extLst>
              <a:ext uri="{FF2B5EF4-FFF2-40B4-BE49-F238E27FC236}">
                <a16:creationId xmlns:a16="http://schemas.microsoft.com/office/drawing/2014/main" id="{339A46D3-9D50-2F4B-14E9-B150D757DD49}"/>
              </a:ext>
            </a:extLst>
          </p:cNvPr>
          <p:cNvSpPr/>
          <p:nvPr/>
        </p:nvSpPr>
        <p:spPr>
          <a:xfrm>
            <a:off x="5817394" y="5192823"/>
            <a:ext cx="313933" cy="91444"/>
          </a:xfrm>
          <a:prstGeom prst="rect">
            <a:avLst/>
          </a:prstGeom>
          <a:solidFill>
            <a:srgbClr val="D0C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700" dirty="0"/>
          </a:p>
        </p:txBody>
      </p:sp>
      <p:sp>
        <p:nvSpPr>
          <p:cNvPr id="11" name="TextBox 10">
            <a:extLst>
              <a:ext uri="{FF2B5EF4-FFF2-40B4-BE49-F238E27FC236}">
                <a16:creationId xmlns:a16="http://schemas.microsoft.com/office/drawing/2014/main" id="{746329D8-09F8-C4D2-E7A6-1FC96D53245A}"/>
              </a:ext>
            </a:extLst>
          </p:cNvPr>
          <p:cNvSpPr txBox="1"/>
          <p:nvPr/>
        </p:nvSpPr>
        <p:spPr>
          <a:xfrm>
            <a:off x="5720550" y="5123129"/>
            <a:ext cx="373856" cy="230832"/>
          </a:xfrm>
          <a:prstGeom prst="rect">
            <a:avLst/>
          </a:prstGeom>
          <a:noFill/>
        </p:spPr>
        <p:txBody>
          <a:bodyPr wrap="square" rtlCol="0" anchor="ctr">
            <a:spAutoFit/>
          </a:bodyPr>
          <a:lstStyle/>
          <a:p>
            <a:r>
              <a:rPr lang="en-US" sz="900" b="1" dirty="0">
                <a:solidFill>
                  <a:srgbClr val="486D77"/>
                </a:solidFill>
              </a:rPr>
              <a:t>20T</a:t>
            </a:r>
          </a:p>
        </p:txBody>
      </p:sp>
    </p:spTree>
    <p:extLst>
      <p:ext uri="{BB962C8B-B14F-4D97-AF65-F5344CB8AC3E}">
        <p14:creationId xmlns:p14="http://schemas.microsoft.com/office/powerpoint/2010/main" val="862445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8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4A4F901-F524-017C-A037-8F034E1AF04C}"/>
              </a:ext>
            </a:extLst>
          </p:cNvPr>
          <p:cNvSpPr>
            <a:spLocks noGrp="1"/>
          </p:cNvSpPr>
          <p:nvPr>
            <p:ph type="body" sz="quarter" idx="10"/>
          </p:nvPr>
        </p:nvSpPr>
        <p:spPr>
          <a:xfrm>
            <a:off x="636050" y="3429000"/>
            <a:ext cx="7068764" cy="1612127"/>
          </a:xfrm>
        </p:spPr>
        <p:txBody>
          <a:bodyPr/>
          <a:lstStyle/>
          <a:p>
            <a:r>
              <a:rPr lang="it-IT" dirty="0"/>
              <a:t>History and </a:t>
            </a:r>
            <a:r>
              <a:rPr lang="it-IT" dirty="0" err="1"/>
              <a:t>Sociology</a:t>
            </a:r>
            <a:endParaRPr lang="it-IT" dirty="0"/>
          </a:p>
        </p:txBody>
      </p:sp>
    </p:spTree>
    <p:extLst>
      <p:ext uri="{BB962C8B-B14F-4D97-AF65-F5344CB8AC3E}">
        <p14:creationId xmlns:p14="http://schemas.microsoft.com/office/powerpoint/2010/main" val="199348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570597" y="26945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The </a:t>
            </a:r>
            <a:r>
              <a:rPr kumimoji="0" lang="it-IT" sz="3200" b="0" i="0" u="none" strike="noStrike" kern="1200" cap="none" spc="0" normalizeH="0" baseline="0" noProof="0" dirty="0" err="1">
                <a:ln>
                  <a:noFill/>
                </a:ln>
                <a:solidFill>
                  <a:srgbClr val="203864"/>
                </a:solidFill>
                <a:effectLst/>
                <a:uLnTx/>
                <a:uFillTx/>
                <a:latin typeface="Calibri Light" panose="020F0302020204030204"/>
                <a:ea typeface="+mn-ea"/>
                <a:cs typeface="+mn-cs"/>
              </a:rPr>
              <a:t>starting</a:t>
            </a: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 point </a:t>
            </a:r>
          </a:p>
        </p:txBody>
      </p:sp>
      <p:sp>
        <p:nvSpPr>
          <p:cNvPr id="4" name="Text Placeholder 1">
            <a:extLst>
              <a:ext uri="{FF2B5EF4-FFF2-40B4-BE49-F238E27FC236}">
                <a16:creationId xmlns:a16="http://schemas.microsoft.com/office/drawing/2014/main" id="{0F0481B1-F9DE-3093-456D-98CBF96BD155}"/>
              </a:ext>
            </a:extLst>
          </p:cNvPr>
          <p:cNvSpPr txBox="1">
            <a:spLocks/>
          </p:cNvSpPr>
          <p:nvPr/>
        </p:nvSpPr>
        <p:spPr>
          <a:xfrm>
            <a:off x="809624" y="791958"/>
            <a:ext cx="10725153" cy="47106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2800" b="0" i="0" u="none" strike="noStrike" kern="1200" cap="none" spc="0" normalizeH="0" baseline="0" noProof="0" dirty="0" err="1">
                <a:ln>
                  <a:noFill/>
                </a:ln>
                <a:solidFill>
                  <a:srgbClr val="44546A">
                    <a:lumMod val="60000"/>
                    <a:lumOff val="40000"/>
                  </a:srgbClr>
                </a:solidFill>
                <a:effectLst/>
                <a:uLnTx/>
                <a:uFillTx/>
                <a:latin typeface="Calibri Light" panose="020F0302020204030204"/>
                <a:ea typeface="+mn-ea"/>
                <a:cs typeface="+mn-cs"/>
              </a:rPr>
              <a:t>Broken</a:t>
            </a:r>
            <a:r>
              <a:rPr kumimoji="0" lang="it-IT" sz="2800" b="0" i="0" u="none" strike="noStrike" kern="1200" cap="none" spc="0" normalizeH="0" baseline="0" noProof="0" dirty="0">
                <a:ln>
                  <a:noFill/>
                </a:ln>
                <a:solidFill>
                  <a:srgbClr val="44546A">
                    <a:lumMod val="60000"/>
                    <a:lumOff val="40000"/>
                  </a:srgbClr>
                </a:solidFill>
                <a:effectLst/>
                <a:uLnTx/>
                <a:uFillTx/>
                <a:latin typeface="Calibri Light" panose="020F0302020204030204"/>
                <a:ea typeface="+mn-ea"/>
                <a:cs typeface="+mn-cs"/>
              </a:rPr>
              <a:t> money… </a:t>
            </a:r>
            <a:r>
              <a:rPr kumimoji="0" lang="it-IT" sz="2800" b="0" i="0" u="none" strike="noStrike" kern="1200" cap="none" spc="0" normalizeH="0" baseline="0" noProof="0" dirty="0" err="1">
                <a:ln>
                  <a:noFill/>
                </a:ln>
                <a:solidFill>
                  <a:srgbClr val="44546A">
                    <a:lumMod val="60000"/>
                    <a:lumOff val="40000"/>
                  </a:srgbClr>
                </a:solidFill>
                <a:effectLst/>
                <a:uLnTx/>
                <a:uFillTx/>
                <a:latin typeface="Calibri Light" panose="020F0302020204030204"/>
                <a:ea typeface="+mn-ea"/>
                <a:cs typeface="+mn-cs"/>
              </a:rPr>
              <a:t>because</a:t>
            </a:r>
            <a:r>
              <a:rPr kumimoji="0" lang="it-IT" sz="2800" b="0" i="0" u="none" strike="noStrike" kern="1200" cap="none" spc="0" normalizeH="0" baseline="0" noProof="0" dirty="0">
                <a:ln>
                  <a:noFill/>
                </a:ln>
                <a:solidFill>
                  <a:srgbClr val="44546A">
                    <a:lumMod val="60000"/>
                    <a:lumOff val="40000"/>
                  </a:srgbClr>
                </a:solidFill>
                <a:effectLst/>
                <a:uLnTx/>
                <a:uFillTx/>
                <a:latin typeface="Calibri Light" panose="020F0302020204030204"/>
                <a:ea typeface="+mn-ea"/>
                <a:cs typeface="+mn-cs"/>
              </a:rPr>
              <a:t> of </a:t>
            </a:r>
            <a:r>
              <a:rPr kumimoji="0" lang="it-IT" sz="2800" b="0" i="0" u="none" strike="noStrike" kern="1200" cap="none" spc="0" normalizeH="0" baseline="0" noProof="0" dirty="0" err="1">
                <a:ln>
                  <a:noFill/>
                </a:ln>
                <a:solidFill>
                  <a:srgbClr val="44546A">
                    <a:lumMod val="60000"/>
                    <a:lumOff val="40000"/>
                  </a:srgbClr>
                </a:solidFill>
                <a:effectLst/>
                <a:uLnTx/>
                <a:uFillTx/>
                <a:latin typeface="Calibri Light" panose="020F0302020204030204"/>
                <a:ea typeface="+mn-ea"/>
                <a:cs typeface="+mn-cs"/>
              </a:rPr>
              <a:t>broke</a:t>
            </a:r>
            <a:r>
              <a:rPr lang="it-IT" sz="2800" dirty="0">
                <a:solidFill>
                  <a:srgbClr val="44546A">
                    <a:lumMod val="60000"/>
                    <a:lumOff val="40000"/>
                  </a:srgbClr>
                </a:solidFill>
                <a:latin typeface="Calibri Light" panose="020F0302020204030204"/>
              </a:rPr>
              <a:t>n </a:t>
            </a:r>
            <a:r>
              <a:rPr lang="it-IT" sz="2800" dirty="0" err="1">
                <a:solidFill>
                  <a:srgbClr val="44546A">
                    <a:lumMod val="60000"/>
                    <a:lumOff val="40000"/>
                  </a:srgbClr>
                </a:solidFill>
                <a:latin typeface="Calibri Light" panose="020F0302020204030204"/>
              </a:rPr>
              <a:t>politics</a:t>
            </a:r>
            <a:endParaRPr kumimoji="0" lang="LID4096" sz="2800" b="0" i="0" u="none" strike="noStrike" kern="1200" cap="none" spc="0" normalizeH="0" baseline="0" noProof="0" dirty="0">
              <a:ln>
                <a:noFill/>
              </a:ln>
              <a:solidFill>
                <a:srgbClr val="44546A">
                  <a:lumMod val="60000"/>
                  <a:lumOff val="40000"/>
                </a:srgbClr>
              </a:solidFill>
              <a:effectLst/>
              <a:uLnTx/>
              <a:uFillTx/>
              <a:latin typeface="Calibri Light" panose="020F0302020204030204"/>
              <a:ea typeface="+mn-ea"/>
              <a:cs typeface="+mn-cs"/>
            </a:endParaRPr>
          </a:p>
        </p:txBody>
      </p:sp>
      <p:pic>
        <p:nvPicPr>
          <p:cNvPr id="8" name="Picture 7">
            <a:extLst>
              <a:ext uri="{FF2B5EF4-FFF2-40B4-BE49-F238E27FC236}">
                <a16:creationId xmlns:a16="http://schemas.microsoft.com/office/drawing/2014/main" id="{3C28F00C-8731-ADCC-18B4-3EA2F267238F}"/>
              </a:ext>
            </a:extLst>
          </p:cNvPr>
          <p:cNvPicPr>
            <a:picLocks noChangeAspect="1"/>
          </p:cNvPicPr>
          <p:nvPr/>
        </p:nvPicPr>
        <p:blipFill>
          <a:blip r:embed="rId3"/>
          <a:stretch>
            <a:fillRect/>
          </a:stretch>
        </p:blipFill>
        <p:spPr>
          <a:xfrm>
            <a:off x="2227818" y="1531353"/>
            <a:ext cx="7458792" cy="4710207"/>
          </a:xfrm>
          <a:prstGeom prst="rect">
            <a:avLst/>
          </a:prstGeom>
        </p:spPr>
      </p:pic>
    </p:spTree>
    <p:extLst>
      <p:ext uri="{BB962C8B-B14F-4D97-AF65-F5344CB8AC3E}">
        <p14:creationId xmlns:p14="http://schemas.microsoft.com/office/powerpoint/2010/main" val="142057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7" name="TextBox 6">
            <a:extLst>
              <a:ext uri="{FF2B5EF4-FFF2-40B4-BE49-F238E27FC236}">
                <a16:creationId xmlns:a16="http://schemas.microsoft.com/office/drawing/2014/main" id="{1F64B3F4-8AE8-5DC4-1A77-A3069D23B4F6}"/>
              </a:ext>
            </a:extLst>
          </p:cNvPr>
          <p:cNvSpPr txBox="1"/>
          <p:nvPr/>
        </p:nvSpPr>
        <p:spPr>
          <a:xfrm>
            <a:off x="8581930" y="1876753"/>
            <a:ext cx="2956676" cy="369332"/>
          </a:xfrm>
          <a:prstGeom prst="rect">
            <a:avLst/>
          </a:prstGeom>
          <a:noFill/>
        </p:spPr>
        <p:txBody>
          <a:bodyPr wrap="square">
            <a:spAutoFit/>
          </a:bodyPr>
          <a:lstStyle/>
          <a:p>
            <a:pPr algn="just"/>
            <a:r>
              <a:rPr lang="it-IT" dirty="0" err="1">
                <a:solidFill>
                  <a:schemeClr val="accent1">
                    <a:lumMod val="50000"/>
                  </a:schemeClr>
                </a:solidFill>
              </a:rPr>
              <a:t>There’s</a:t>
            </a:r>
            <a:r>
              <a:rPr lang="it-IT" dirty="0">
                <a:solidFill>
                  <a:schemeClr val="accent1">
                    <a:lumMod val="50000"/>
                  </a:schemeClr>
                </a:solidFill>
              </a:rPr>
              <a:t> </a:t>
            </a:r>
            <a:r>
              <a:rPr lang="it-IT" dirty="0" err="1">
                <a:solidFill>
                  <a:schemeClr val="accent1">
                    <a:lumMod val="50000"/>
                  </a:schemeClr>
                </a:solidFill>
              </a:rPr>
              <a:t>math</a:t>
            </a:r>
            <a:r>
              <a:rPr lang="it-IT" dirty="0">
                <a:solidFill>
                  <a:schemeClr val="accent1">
                    <a:lumMod val="50000"/>
                  </a:schemeClr>
                </a:solidFill>
              </a:rPr>
              <a:t> </a:t>
            </a:r>
            <a:r>
              <a:rPr lang="it-IT" dirty="0" err="1">
                <a:solidFill>
                  <a:schemeClr val="accent1">
                    <a:lumMod val="50000"/>
                  </a:schemeClr>
                </a:solidFill>
              </a:rPr>
              <a:t>behind</a:t>
            </a:r>
            <a:r>
              <a:rPr lang="it-IT" dirty="0">
                <a:solidFill>
                  <a:schemeClr val="accent1">
                    <a:lumMod val="50000"/>
                  </a:schemeClr>
                </a:solidFill>
              </a:rPr>
              <a:t> history…</a:t>
            </a:r>
          </a:p>
        </p:txBody>
      </p:sp>
      <p:sp>
        <p:nvSpPr>
          <p:cNvPr id="8" name="TextBox 7">
            <a:extLst>
              <a:ext uri="{FF2B5EF4-FFF2-40B4-BE49-F238E27FC236}">
                <a16:creationId xmlns:a16="http://schemas.microsoft.com/office/drawing/2014/main" id="{4E065466-B44A-80B2-F92D-5087CBD462B6}"/>
              </a:ext>
            </a:extLst>
          </p:cNvPr>
          <p:cNvSpPr txBox="1"/>
          <p:nvPr/>
        </p:nvSpPr>
        <p:spPr>
          <a:xfrm>
            <a:off x="618507" y="848231"/>
            <a:ext cx="7032134" cy="4708981"/>
          </a:xfrm>
          <a:prstGeom prst="rect">
            <a:avLst/>
          </a:prstGeom>
          <a:noFill/>
        </p:spPr>
        <p:txBody>
          <a:bodyPr wrap="square">
            <a:spAutoFit/>
          </a:bodyPr>
          <a:lstStyle/>
          <a:p>
            <a:pPr algn="just"/>
            <a:r>
              <a:rPr lang="en-US" dirty="0">
                <a:solidFill>
                  <a:schemeClr val="accent1">
                    <a:lumMod val="50000"/>
                  </a:schemeClr>
                </a:solidFill>
              </a:rPr>
              <a:t>The capitalization of interest on debt structurally grows at a faster rate than the growth rate of the economy; in detail, interests (and therefore debt) grow exponentially while the economy grows at an "S" pace, therefore more slowly. A couple of examples: </a:t>
            </a:r>
          </a:p>
          <a:p>
            <a:pPr algn="just"/>
            <a:endParaRPr lang="en-US" dirty="0">
              <a:solidFill>
                <a:schemeClr val="accent1">
                  <a:lumMod val="50000"/>
                </a:schemeClr>
              </a:solidFill>
            </a:endParaRPr>
          </a:p>
          <a:p>
            <a:pPr marL="285750" indent="-285750" algn="just">
              <a:buFontTx/>
              <a:buChar char="-"/>
            </a:pPr>
            <a:r>
              <a:rPr lang="en-US" sz="1400" dirty="0">
                <a:solidFill>
                  <a:schemeClr val="accent1">
                    <a:lumMod val="50000"/>
                  </a:schemeClr>
                </a:solidFill>
              </a:rPr>
              <a:t>Being part of a civilization that has its roots in Christianity, we are all familiar with the “Our Father prayer”; the common belief is that prayer refers only to the theme of forgiveness of sins but in the time of Jesus there were wars over debts (</a:t>
            </a:r>
            <a:r>
              <a:rPr lang="en-US" sz="1400" i="1" dirty="0">
                <a:solidFill>
                  <a:schemeClr val="accent1">
                    <a:lumMod val="50000"/>
                  </a:schemeClr>
                </a:solidFill>
              </a:rPr>
              <a:t>“</a:t>
            </a:r>
            <a:r>
              <a:rPr lang="en-US" sz="1400" i="1" dirty="0" err="1">
                <a:solidFill>
                  <a:schemeClr val="accent1">
                    <a:lumMod val="50000"/>
                  </a:schemeClr>
                </a:solidFill>
              </a:rPr>
              <a:t>Rimetti</a:t>
            </a:r>
            <a:r>
              <a:rPr lang="en-US" sz="1400" i="1" dirty="0">
                <a:solidFill>
                  <a:schemeClr val="accent1">
                    <a:lumMod val="50000"/>
                  </a:schemeClr>
                </a:solidFill>
              </a:rPr>
              <a:t> a </a:t>
            </a:r>
            <a:r>
              <a:rPr lang="en-US" sz="1400" i="1" dirty="0" err="1">
                <a:solidFill>
                  <a:schemeClr val="accent1">
                    <a:lumMod val="50000"/>
                  </a:schemeClr>
                </a:solidFill>
              </a:rPr>
              <a:t>noi</a:t>
            </a:r>
            <a:r>
              <a:rPr lang="en-US" sz="1400" i="1" dirty="0">
                <a:solidFill>
                  <a:schemeClr val="accent1">
                    <a:lumMod val="50000"/>
                  </a:schemeClr>
                </a:solidFill>
              </a:rPr>
              <a:t> </a:t>
            </a:r>
            <a:r>
              <a:rPr lang="en-US" sz="1400" i="1" dirty="0" err="1">
                <a:solidFill>
                  <a:schemeClr val="accent1">
                    <a:lumMod val="50000"/>
                  </a:schemeClr>
                </a:solidFill>
              </a:rPr>
              <a:t>i</a:t>
            </a:r>
            <a:r>
              <a:rPr lang="en-US" sz="1400" i="1" dirty="0">
                <a:solidFill>
                  <a:schemeClr val="accent1">
                    <a:lumMod val="50000"/>
                  </a:schemeClr>
                </a:solidFill>
              </a:rPr>
              <a:t> </a:t>
            </a:r>
            <a:r>
              <a:rPr lang="en-US" sz="1400" i="1" dirty="0" err="1">
                <a:solidFill>
                  <a:schemeClr val="accent1">
                    <a:lumMod val="50000"/>
                  </a:schemeClr>
                </a:solidFill>
              </a:rPr>
              <a:t>nostri</a:t>
            </a:r>
            <a:r>
              <a:rPr lang="en-US" sz="1400" i="1" dirty="0">
                <a:solidFill>
                  <a:schemeClr val="accent1">
                    <a:lumMod val="50000"/>
                  </a:schemeClr>
                </a:solidFill>
              </a:rPr>
              <a:t> </a:t>
            </a:r>
            <a:r>
              <a:rPr lang="en-US" sz="1400" i="1" dirty="0" err="1">
                <a:solidFill>
                  <a:schemeClr val="accent1">
                    <a:lumMod val="50000"/>
                  </a:schemeClr>
                </a:solidFill>
              </a:rPr>
              <a:t>debiti</a:t>
            </a:r>
            <a:r>
              <a:rPr lang="en-US" sz="1400" i="1" dirty="0">
                <a:solidFill>
                  <a:schemeClr val="accent1">
                    <a:lumMod val="50000"/>
                  </a:schemeClr>
                </a:solidFill>
              </a:rPr>
              <a:t> come </a:t>
            </a:r>
            <a:r>
              <a:rPr lang="en-US" sz="1400" i="1" dirty="0" err="1">
                <a:solidFill>
                  <a:schemeClr val="accent1">
                    <a:lumMod val="50000"/>
                  </a:schemeClr>
                </a:solidFill>
              </a:rPr>
              <a:t>noi</a:t>
            </a:r>
            <a:r>
              <a:rPr lang="en-US" sz="1400" i="1" dirty="0">
                <a:solidFill>
                  <a:schemeClr val="accent1">
                    <a:lumMod val="50000"/>
                  </a:schemeClr>
                </a:solidFill>
              </a:rPr>
              <a:t> li </a:t>
            </a:r>
            <a:r>
              <a:rPr lang="en-US" sz="1400" i="1" dirty="0" err="1">
                <a:solidFill>
                  <a:schemeClr val="accent1">
                    <a:lumMod val="50000"/>
                  </a:schemeClr>
                </a:solidFill>
              </a:rPr>
              <a:t>rimettiamo</a:t>
            </a:r>
            <a:r>
              <a:rPr lang="en-US" sz="1400" i="1" dirty="0">
                <a:solidFill>
                  <a:schemeClr val="accent1">
                    <a:lumMod val="50000"/>
                  </a:schemeClr>
                </a:solidFill>
              </a:rPr>
              <a:t> ai </a:t>
            </a:r>
            <a:r>
              <a:rPr lang="en-US" sz="1400" i="1" dirty="0" err="1">
                <a:solidFill>
                  <a:schemeClr val="accent1">
                    <a:lumMod val="50000"/>
                  </a:schemeClr>
                </a:solidFill>
              </a:rPr>
              <a:t>nostri</a:t>
            </a:r>
            <a:r>
              <a:rPr lang="en-US" sz="1400" i="1" dirty="0">
                <a:solidFill>
                  <a:schemeClr val="accent1">
                    <a:lumMod val="50000"/>
                  </a:schemeClr>
                </a:solidFill>
              </a:rPr>
              <a:t> </a:t>
            </a:r>
            <a:r>
              <a:rPr lang="en-US" sz="1400" i="1" dirty="0" err="1">
                <a:solidFill>
                  <a:schemeClr val="accent1">
                    <a:lumMod val="50000"/>
                  </a:schemeClr>
                </a:solidFill>
              </a:rPr>
              <a:t>debitori</a:t>
            </a:r>
            <a:r>
              <a:rPr lang="en-US" sz="1400" i="1" dirty="0">
                <a:solidFill>
                  <a:schemeClr val="accent1">
                    <a:lumMod val="50000"/>
                  </a:schemeClr>
                </a:solidFill>
              </a:rPr>
              <a:t>” / “forgive us our debts as we forgive our debtors”</a:t>
            </a:r>
            <a:r>
              <a:rPr lang="en-US" sz="1400" dirty="0">
                <a:solidFill>
                  <a:schemeClr val="accent1">
                    <a:lumMod val="50000"/>
                  </a:schemeClr>
                </a:solidFill>
              </a:rPr>
              <a:t>) </a:t>
            </a:r>
          </a:p>
          <a:p>
            <a:pPr algn="just"/>
            <a:endParaRPr lang="en-US" sz="1400" dirty="0">
              <a:solidFill>
                <a:schemeClr val="accent1">
                  <a:lumMod val="50000"/>
                </a:schemeClr>
              </a:solidFill>
            </a:endParaRPr>
          </a:p>
          <a:p>
            <a:pPr marL="285750" indent="-285750" algn="just">
              <a:buFontTx/>
              <a:buChar char="-"/>
            </a:pPr>
            <a:r>
              <a:rPr lang="en-US" sz="1400" dirty="0">
                <a:solidFill>
                  <a:schemeClr val="accent1">
                    <a:lumMod val="50000"/>
                  </a:schemeClr>
                </a:solidFill>
              </a:rPr>
              <a:t>You shall also count to yourself seven Shabbat years: seven times seven years; these seven Shabbat years will make for you a period of forty-nine years. On the tenth day of the seventh month, you will blow the trumpet; on the Day of Atonement, you will sound the trumpet throughout the land. And ye shall hallow the fiftieth year and proclaim liberty in the land to all the inhabitants thereof. It will be a jubilee for you; each of you will return to his property, and each of you will return to his family. The fiftieth year will be a jubilee for you; you shall not sow or reap what grows spontaneously, and you shall not harvest the unpruned vines. For it is the jubilee; it will be sacred to you. You will eat the produce that the fields give you. In this year of the jubilee everyone will return to their properties. » (Leviticus 25:10-13)</a:t>
            </a:r>
            <a:endParaRPr lang="en-CH" sz="1400" dirty="0">
              <a:solidFill>
                <a:schemeClr val="accent1">
                  <a:lumMod val="50000"/>
                </a:schemeClr>
              </a:solidFill>
            </a:endParaRPr>
          </a:p>
        </p:txBody>
      </p:sp>
      <p:sp>
        <p:nvSpPr>
          <p:cNvPr id="25" name="TextBox 24">
            <a:extLst>
              <a:ext uri="{FF2B5EF4-FFF2-40B4-BE49-F238E27FC236}">
                <a16:creationId xmlns:a16="http://schemas.microsoft.com/office/drawing/2014/main" id="{A71359AE-F3C5-D25A-51BD-EFE4898EF241}"/>
              </a:ext>
            </a:extLst>
          </p:cNvPr>
          <p:cNvSpPr txBox="1"/>
          <p:nvPr/>
        </p:nvSpPr>
        <p:spPr>
          <a:xfrm>
            <a:off x="849350" y="5696626"/>
            <a:ext cx="2605956" cy="369332"/>
          </a:xfrm>
          <a:prstGeom prst="rect">
            <a:avLst/>
          </a:prstGeom>
          <a:noFill/>
        </p:spPr>
        <p:txBody>
          <a:bodyPr wrap="square">
            <a:spAutoFit/>
          </a:bodyPr>
          <a:lstStyle/>
          <a:p>
            <a:r>
              <a:rPr lang="en-US" dirty="0">
                <a:solidFill>
                  <a:srgbClr val="4472C4">
                    <a:lumMod val="50000"/>
                  </a:srgbClr>
                </a:solidFill>
                <a:latin typeface="Calibri" panose="020F0502020204030204"/>
              </a:rPr>
              <a:t>Debt forgiveness can be: </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lang="en-CH" dirty="0"/>
          </a:p>
        </p:txBody>
      </p:sp>
      <p:sp>
        <p:nvSpPr>
          <p:cNvPr id="26" name="TextBox 25">
            <a:extLst>
              <a:ext uri="{FF2B5EF4-FFF2-40B4-BE49-F238E27FC236}">
                <a16:creationId xmlns:a16="http://schemas.microsoft.com/office/drawing/2014/main" id="{9707B289-F3C8-398B-B796-129F0CB1E020}"/>
              </a:ext>
            </a:extLst>
          </p:cNvPr>
          <p:cNvSpPr txBox="1"/>
          <p:nvPr/>
        </p:nvSpPr>
        <p:spPr>
          <a:xfrm>
            <a:off x="3591109" y="5444455"/>
            <a:ext cx="2605956" cy="369332"/>
          </a:xfrm>
          <a:prstGeom prst="rect">
            <a:avLst/>
          </a:prstGeom>
          <a:noFill/>
        </p:spPr>
        <p:txBody>
          <a:bodyPr wrap="square">
            <a:spAutoFit/>
          </a:bodyPr>
          <a:lstStyle/>
          <a:p>
            <a:r>
              <a:rPr lang="en-US" dirty="0">
                <a:solidFill>
                  <a:srgbClr val="4472C4">
                    <a:lumMod val="50000"/>
                  </a:srgbClr>
                </a:solidFill>
                <a:latin typeface="Calibri" panose="020F0502020204030204"/>
              </a:rPr>
              <a:t>  You default on debt</a:t>
            </a:r>
            <a:endParaRPr lang="en-CH" dirty="0"/>
          </a:p>
        </p:txBody>
      </p:sp>
      <p:sp>
        <p:nvSpPr>
          <p:cNvPr id="27" name="TextBox 26">
            <a:extLst>
              <a:ext uri="{FF2B5EF4-FFF2-40B4-BE49-F238E27FC236}">
                <a16:creationId xmlns:a16="http://schemas.microsoft.com/office/drawing/2014/main" id="{B41C5E6E-E13E-C62A-A6D3-5F8D22362F26}"/>
              </a:ext>
            </a:extLst>
          </p:cNvPr>
          <p:cNvSpPr txBox="1"/>
          <p:nvPr/>
        </p:nvSpPr>
        <p:spPr>
          <a:xfrm>
            <a:off x="3591109" y="5943200"/>
            <a:ext cx="3114299" cy="369332"/>
          </a:xfrm>
          <a:prstGeom prst="rect">
            <a:avLst/>
          </a:prstGeom>
          <a:noFill/>
        </p:spPr>
        <p:txBody>
          <a:bodyPr wrap="square">
            <a:spAutoFit/>
          </a:bodyPr>
          <a:lstStyle/>
          <a:p>
            <a:r>
              <a:rPr lang="en-US" dirty="0">
                <a:solidFill>
                  <a:srgbClr val="4472C4">
                    <a:lumMod val="50000"/>
                  </a:srgbClr>
                </a:solidFill>
                <a:latin typeface="Calibri" panose="020F0502020204030204"/>
              </a:rPr>
              <a:t>  You default on the currency</a:t>
            </a:r>
            <a:endParaRPr lang="en-CH" dirty="0"/>
          </a:p>
        </p:txBody>
      </p:sp>
      <p:sp>
        <p:nvSpPr>
          <p:cNvPr id="28" name="Arrow: Right 27">
            <a:extLst>
              <a:ext uri="{FF2B5EF4-FFF2-40B4-BE49-F238E27FC236}">
                <a16:creationId xmlns:a16="http://schemas.microsoft.com/office/drawing/2014/main" id="{A1F0B4FD-643D-A63B-8ACE-91EDF732FB67}"/>
              </a:ext>
            </a:extLst>
          </p:cNvPr>
          <p:cNvSpPr/>
          <p:nvPr/>
        </p:nvSpPr>
        <p:spPr>
          <a:xfrm rot="20427774">
            <a:off x="3284621" y="5661205"/>
            <a:ext cx="385896"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Arrow: Right 28">
            <a:extLst>
              <a:ext uri="{FF2B5EF4-FFF2-40B4-BE49-F238E27FC236}">
                <a16:creationId xmlns:a16="http://schemas.microsoft.com/office/drawing/2014/main" id="{3DA5384D-D335-A891-9523-998905CF54E2}"/>
              </a:ext>
            </a:extLst>
          </p:cNvPr>
          <p:cNvSpPr/>
          <p:nvPr/>
        </p:nvSpPr>
        <p:spPr>
          <a:xfrm rot="1202790">
            <a:off x="3287937" y="5979138"/>
            <a:ext cx="385896"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Segnaposto testo 2">
            <a:extLst>
              <a:ext uri="{FF2B5EF4-FFF2-40B4-BE49-F238E27FC236}">
                <a16:creationId xmlns:a16="http://schemas.microsoft.com/office/drawing/2014/main" id="{E0A86F0E-2A8D-5CA1-E850-2833759F6E5F}"/>
              </a:ext>
            </a:extLst>
          </p:cNvPr>
          <p:cNvSpPr txBox="1">
            <a:spLocks/>
          </p:cNvSpPr>
          <p:nvPr/>
        </p:nvSpPr>
        <p:spPr>
          <a:xfrm>
            <a:off x="570597" y="26945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3200" b="0" i="0" u="none" strike="noStrike" kern="1200" cap="none" spc="0" normalizeH="0" baseline="0" noProof="0" dirty="0" err="1">
                <a:ln>
                  <a:noFill/>
                </a:ln>
                <a:solidFill>
                  <a:srgbClr val="203864"/>
                </a:solidFill>
                <a:effectLst/>
                <a:uLnTx/>
                <a:uFillTx/>
                <a:latin typeface="Calibri Light" panose="020F0302020204030204"/>
                <a:ea typeface="+mn-ea"/>
                <a:cs typeface="+mn-cs"/>
              </a:rPr>
              <a:t>Th</a:t>
            </a:r>
            <a:r>
              <a:rPr lang="it-IT" dirty="0" err="1">
                <a:latin typeface="Calibri Light" panose="020F0302020204030204"/>
              </a:rPr>
              <a:t>ere’s</a:t>
            </a:r>
            <a:r>
              <a:rPr lang="it-IT" dirty="0">
                <a:latin typeface="Calibri Light" panose="020F0302020204030204"/>
              </a:rPr>
              <a:t> </a:t>
            </a:r>
            <a:r>
              <a:rPr lang="it-IT" dirty="0" err="1">
                <a:latin typeface="Calibri Light" panose="020F0302020204030204"/>
              </a:rPr>
              <a:t>math</a:t>
            </a:r>
            <a:r>
              <a:rPr lang="it-IT" dirty="0">
                <a:latin typeface="Calibri Light" panose="020F0302020204030204"/>
              </a:rPr>
              <a:t> </a:t>
            </a:r>
            <a:r>
              <a:rPr lang="it-IT" dirty="0" err="1">
                <a:latin typeface="Calibri Light" panose="020F0302020204030204"/>
              </a:rPr>
              <a:t>behind</a:t>
            </a:r>
            <a:r>
              <a:rPr lang="it-IT" dirty="0">
                <a:latin typeface="Calibri Light" panose="020F0302020204030204"/>
              </a:rPr>
              <a:t> history</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3" name="Picture 2">
            <a:extLst>
              <a:ext uri="{FF2B5EF4-FFF2-40B4-BE49-F238E27FC236}">
                <a16:creationId xmlns:a16="http://schemas.microsoft.com/office/drawing/2014/main" id="{CD19428C-916D-EAA8-E230-A534213591C8}"/>
              </a:ext>
            </a:extLst>
          </p:cNvPr>
          <p:cNvPicPr>
            <a:picLocks noChangeAspect="1"/>
          </p:cNvPicPr>
          <p:nvPr/>
        </p:nvPicPr>
        <p:blipFill>
          <a:blip r:embed="rId3"/>
          <a:stretch>
            <a:fillRect/>
          </a:stretch>
        </p:blipFill>
        <p:spPr>
          <a:xfrm>
            <a:off x="8277896" y="2430992"/>
            <a:ext cx="3564744" cy="2588102"/>
          </a:xfrm>
          <a:prstGeom prst="rect">
            <a:avLst/>
          </a:prstGeom>
        </p:spPr>
      </p:pic>
    </p:spTree>
    <p:extLst>
      <p:ext uri="{BB962C8B-B14F-4D97-AF65-F5344CB8AC3E}">
        <p14:creationId xmlns:p14="http://schemas.microsoft.com/office/powerpoint/2010/main" val="262360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7" name="TextBox 6">
            <a:extLst>
              <a:ext uri="{FF2B5EF4-FFF2-40B4-BE49-F238E27FC236}">
                <a16:creationId xmlns:a16="http://schemas.microsoft.com/office/drawing/2014/main" id="{1F64B3F4-8AE8-5DC4-1A77-A3069D23B4F6}"/>
              </a:ext>
            </a:extLst>
          </p:cNvPr>
          <p:cNvSpPr txBox="1"/>
          <p:nvPr/>
        </p:nvSpPr>
        <p:spPr>
          <a:xfrm>
            <a:off x="8610600" y="2847531"/>
            <a:ext cx="3201590"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Debt forgiveness is a political decision not an economical outcome. </a:t>
            </a:r>
            <a:r>
              <a:rPr lang="en-US" sz="1600" dirty="0">
                <a:solidFill>
                  <a:schemeClr val="bg1"/>
                </a:solidFill>
                <a:latin typeface="TwitterChirp"/>
              </a:rPr>
              <a:t>P</a:t>
            </a:r>
            <a:r>
              <a:rPr kumimoji="0" lang="en-US" sz="1600" b="0" i="0" u="none" strike="noStrike" kern="1200" cap="none" spc="0" normalizeH="0" baseline="0" noProof="0" dirty="0" err="1">
                <a:ln>
                  <a:noFill/>
                </a:ln>
                <a:solidFill>
                  <a:schemeClr val="bg1"/>
                </a:solidFill>
                <a:effectLst/>
                <a:uLnTx/>
                <a:uFillTx/>
                <a:latin typeface="TwitterChirp"/>
                <a:ea typeface="+mn-ea"/>
                <a:cs typeface="+mn-cs"/>
              </a:rPr>
              <a:t>oliticians</a:t>
            </a:r>
            <a:r>
              <a:rPr kumimoji="0" lang="en-US" sz="1600" b="0" i="0" u="none" strike="noStrike" kern="1200" cap="none" spc="0" normalizeH="0" baseline="0" noProof="0" dirty="0">
                <a:ln>
                  <a:noFill/>
                </a:ln>
                <a:solidFill>
                  <a:schemeClr val="bg1"/>
                </a:solidFill>
                <a:effectLst/>
                <a:uLnTx/>
                <a:uFillTx/>
                <a:latin typeface="TwitterChirp"/>
                <a:ea typeface="+mn-ea"/>
                <a:cs typeface="+mn-cs"/>
              </a:rPr>
              <a:t> are in charge, not macroeconomist</a:t>
            </a:r>
            <a:r>
              <a:rPr lang="en-US" sz="1600" dirty="0">
                <a:solidFill>
                  <a:schemeClr val="bg1"/>
                </a:solidFill>
                <a:latin typeface="TwitterChirp"/>
              </a:rPr>
              <a:t>s</a:t>
            </a:r>
            <a:r>
              <a:rPr kumimoji="0" lang="en-US" sz="1600" b="0" i="0" u="none" strike="noStrike" kern="1200" cap="none" spc="0" normalizeH="0" baseline="0" noProof="0" dirty="0">
                <a:ln>
                  <a:noFill/>
                </a:ln>
                <a:solidFill>
                  <a:schemeClr val="bg1"/>
                </a:solidFill>
                <a:effectLst/>
                <a:uLnTx/>
                <a:uFillTx/>
                <a:latin typeface="TwitterChirp"/>
                <a:ea typeface="+mn-ea"/>
                <a:cs typeface="+mn-cs"/>
              </a:rPr>
              <a:t>.</a:t>
            </a:r>
          </a:p>
        </p:txBody>
      </p:sp>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570597" y="26945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err="1">
                <a:latin typeface="Calibri Light" panose="020F0302020204030204"/>
              </a:rPr>
              <a:t>Debt</a:t>
            </a:r>
            <a:r>
              <a:rPr lang="it-IT" dirty="0">
                <a:latin typeface="Calibri Light" panose="020F0302020204030204"/>
              </a:rPr>
              <a:t> </a:t>
            </a:r>
            <a:r>
              <a:rPr lang="it-IT" dirty="0" err="1">
                <a:latin typeface="Calibri Light" panose="020F0302020204030204"/>
              </a:rPr>
              <a:t>forgiveness</a:t>
            </a:r>
            <a:r>
              <a:rPr lang="it-IT" dirty="0">
                <a:latin typeface="Calibri Light" panose="020F0302020204030204"/>
              </a:rPr>
              <a:t>: </a:t>
            </a:r>
            <a:r>
              <a:rPr lang="it-IT" dirty="0" err="1">
                <a:latin typeface="Calibri Light" panose="020F0302020204030204"/>
              </a:rPr>
              <a:t>why</a:t>
            </a:r>
            <a:r>
              <a:rPr lang="it-IT" dirty="0">
                <a:latin typeface="Calibri Light" panose="020F0302020204030204"/>
              </a:rPr>
              <a:t> default on </a:t>
            </a:r>
            <a:r>
              <a:rPr lang="it-IT" dirty="0" err="1">
                <a:latin typeface="Calibri Light" panose="020F0302020204030204"/>
              </a:rPr>
              <a:t>debt</a:t>
            </a:r>
            <a:r>
              <a:rPr lang="it-IT" dirty="0">
                <a:latin typeface="Calibri Light" panose="020F0302020204030204"/>
              </a:rPr>
              <a:t> </a:t>
            </a:r>
            <a:r>
              <a:rPr lang="it-IT" dirty="0" err="1">
                <a:latin typeface="Calibri Light" panose="020F0302020204030204"/>
              </a:rPr>
              <a:t>is</a:t>
            </a:r>
            <a:r>
              <a:rPr lang="it-IT" dirty="0">
                <a:latin typeface="Calibri Light" panose="020F0302020204030204"/>
              </a:rPr>
              <a:t> </a:t>
            </a:r>
            <a:r>
              <a:rPr lang="it-IT" dirty="0" err="1">
                <a:latin typeface="Calibri Light" panose="020F0302020204030204"/>
              </a:rPr>
              <a:t>not</a:t>
            </a:r>
            <a:r>
              <a:rPr lang="it-IT" dirty="0">
                <a:latin typeface="Calibri Light" panose="020F0302020204030204"/>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a</a:t>
            </a: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n option</a:t>
            </a:r>
          </a:p>
        </p:txBody>
      </p:sp>
      <p:pic>
        <p:nvPicPr>
          <p:cNvPr id="9" name="Picture 8">
            <a:extLst>
              <a:ext uri="{FF2B5EF4-FFF2-40B4-BE49-F238E27FC236}">
                <a16:creationId xmlns:a16="http://schemas.microsoft.com/office/drawing/2014/main" id="{82614DD6-3F5E-B48F-E740-0B6E84B95FAB}"/>
              </a:ext>
            </a:extLst>
          </p:cNvPr>
          <p:cNvPicPr>
            <a:picLocks noChangeAspect="1"/>
          </p:cNvPicPr>
          <p:nvPr/>
        </p:nvPicPr>
        <p:blipFill>
          <a:blip r:embed="rId3"/>
          <a:stretch>
            <a:fillRect/>
          </a:stretch>
        </p:blipFill>
        <p:spPr>
          <a:xfrm>
            <a:off x="570597" y="1757138"/>
            <a:ext cx="6595480" cy="1629002"/>
          </a:xfrm>
          <a:prstGeom prst="rect">
            <a:avLst/>
          </a:prstGeom>
        </p:spPr>
      </p:pic>
      <p:pic>
        <p:nvPicPr>
          <p:cNvPr id="12" name="Picture 11">
            <a:extLst>
              <a:ext uri="{FF2B5EF4-FFF2-40B4-BE49-F238E27FC236}">
                <a16:creationId xmlns:a16="http://schemas.microsoft.com/office/drawing/2014/main" id="{01ECF91A-A10C-9CE2-910B-BDCFF512C362}"/>
              </a:ext>
            </a:extLst>
          </p:cNvPr>
          <p:cNvPicPr>
            <a:picLocks noChangeAspect="1"/>
          </p:cNvPicPr>
          <p:nvPr/>
        </p:nvPicPr>
        <p:blipFill>
          <a:blip r:embed="rId4"/>
          <a:stretch>
            <a:fillRect/>
          </a:stretch>
        </p:blipFill>
        <p:spPr>
          <a:xfrm>
            <a:off x="639894" y="3631847"/>
            <a:ext cx="6352929" cy="1867161"/>
          </a:xfrm>
          <a:prstGeom prst="rect">
            <a:avLst/>
          </a:prstGeom>
        </p:spPr>
      </p:pic>
    </p:spTree>
    <p:extLst>
      <p:ext uri="{BB962C8B-B14F-4D97-AF65-F5344CB8AC3E}">
        <p14:creationId xmlns:p14="http://schemas.microsoft.com/office/powerpoint/2010/main" val="349089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pic>
        <p:nvPicPr>
          <p:cNvPr id="2" name="Picture 1">
            <a:extLst>
              <a:ext uri="{FF2B5EF4-FFF2-40B4-BE49-F238E27FC236}">
                <a16:creationId xmlns:a16="http://schemas.microsoft.com/office/drawing/2014/main" id="{50D3D6F3-5583-C4A8-DF2D-494D42A9D565}"/>
              </a:ext>
            </a:extLst>
          </p:cNvPr>
          <p:cNvPicPr>
            <a:picLocks noChangeAspect="1"/>
          </p:cNvPicPr>
          <p:nvPr/>
        </p:nvPicPr>
        <p:blipFill>
          <a:blip r:embed="rId3"/>
          <a:stretch>
            <a:fillRect/>
          </a:stretch>
        </p:blipFill>
        <p:spPr>
          <a:xfrm>
            <a:off x="983202" y="2921683"/>
            <a:ext cx="4378987" cy="2462444"/>
          </a:xfrm>
          <a:prstGeom prst="rect">
            <a:avLst/>
          </a:prstGeom>
        </p:spPr>
      </p:pic>
      <p:pic>
        <p:nvPicPr>
          <p:cNvPr id="7" name="Picture 6">
            <a:extLst>
              <a:ext uri="{FF2B5EF4-FFF2-40B4-BE49-F238E27FC236}">
                <a16:creationId xmlns:a16="http://schemas.microsoft.com/office/drawing/2014/main" id="{8D429985-F1EB-E5C7-3AAC-0C48ECC1D296}"/>
              </a:ext>
            </a:extLst>
          </p:cNvPr>
          <p:cNvPicPr>
            <a:picLocks noChangeAspect="1"/>
          </p:cNvPicPr>
          <p:nvPr/>
        </p:nvPicPr>
        <p:blipFill>
          <a:blip r:embed="rId4"/>
          <a:stretch>
            <a:fillRect/>
          </a:stretch>
        </p:blipFill>
        <p:spPr>
          <a:xfrm>
            <a:off x="6378980" y="2318181"/>
            <a:ext cx="4829818" cy="3669447"/>
          </a:xfrm>
          <a:prstGeom prst="rect">
            <a:avLst/>
          </a:prstGeom>
        </p:spPr>
      </p:pic>
      <p:sp>
        <p:nvSpPr>
          <p:cNvPr id="8" name="Segnaposto testo 2">
            <a:extLst>
              <a:ext uri="{FF2B5EF4-FFF2-40B4-BE49-F238E27FC236}">
                <a16:creationId xmlns:a16="http://schemas.microsoft.com/office/drawing/2014/main" id="{16BDA7F1-E8FF-8713-1B37-F5387CD945D9}"/>
              </a:ext>
            </a:extLst>
          </p:cNvPr>
          <p:cNvSpPr txBox="1">
            <a:spLocks/>
          </p:cNvSpPr>
          <p:nvPr/>
        </p:nvSpPr>
        <p:spPr>
          <a:xfrm>
            <a:off x="570597" y="269459"/>
            <a:ext cx="11043887"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err="1">
                <a:latin typeface="Calibri Light" panose="020F0302020204030204"/>
              </a:rPr>
              <a:t>Debt</a:t>
            </a:r>
            <a:r>
              <a:rPr lang="it-IT" dirty="0">
                <a:latin typeface="Calibri Light" panose="020F0302020204030204"/>
              </a:rPr>
              <a:t> </a:t>
            </a:r>
            <a:r>
              <a:rPr lang="it-IT" dirty="0" err="1">
                <a:latin typeface="Calibri Light" panose="020F0302020204030204"/>
              </a:rPr>
              <a:t>forgiveness</a:t>
            </a:r>
            <a:r>
              <a:rPr lang="it-IT" dirty="0">
                <a:latin typeface="Calibri Light" panose="020F0302020204030204"/>
              </a:rPr>
              <a:t>: </a:t>
            </a: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the default of the </a:t>
            </a:r>
            <a:r>
              <a:rPr kumimoji="0" lang="it-IT" sz="3200" b="0" i="0" u="none" strike="noStrike" kern="1200" cap="none" spc="0" normalizeH="0" baseline="0" noProof="0" dirty="0" err="1">
                <a:ln>
                  <a:noFill/>
                </a:ln>
                <a:solidFill>
                  <a:srgbClr val="203864"/>
                </a:solidFill>
                <a:effectLst/>
                <a:uLnTx/>
                <a:uFillTx/>
                <a:latin typeface="Calibri Light" panose="020F0302020204030204"/>
                <a:ea typeface="+mn-ea"/>
                <a:cs typeface="+mn-cs"/>
              </a:rPr>
              <a:t>currency</a:t>
            </a:r>
            <a:r>
              <a:rPr lang="it-IT" dirty="0">
                <a:latin typeface="Calibri Light" panose="020F0302020204030204"/>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it-IT" sz="3200" b="0" i="0" u="none" strike="noStrike" kern="1200" cap="none" spc="0" normalizeH="0" baseline="0" noProof="0" dirty="0" err="1">
                <a:ln>
                  <a:noFill/>
                </a:ln>
                <a:solidFill>
                  <a:srgbClr val="203864"/>
                </a:solidFill>
                <a:effectLst/>
                <a:uLnTx/>
                <a:uFillTx/>
                <a:latin typeface="Calibri Light" panose="020F0302020204030204"/>
                <a:ea typeface="+mn-ea"/>
                <a:cs typeface="+mn-cs"/>
              </a:rPr>
              <a:t>It’s</a:t>
            </a:r>
            <a:r>
              <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rPr>
              <a:t> not the first t</a:t>
            </a:r>
            <a:r>
              <a:rPr lang="it-IT" dirty="0">
                <a:latin typeface="Calibri Light" panose="020F0302020204030204"/>
              </a:rPr>
              <a:t>ime…</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sp>
        <p:nvSpPr>
          <p:cNvPr id="9" name="TextBox 8">
            <a:extLst>
              <a:ext uri="{FF2B5EF4-FFF2-40B4-BE49-F238E27FC236}">
                <a16:creationId xmlns:a16="http://schemas.microsoft.com/office/drawing/2014/main" id="{21299029-C69C-92FC-1A3A-B67C929C5B27}"/>
              </a:ext>
            </a:extLst>
          </p:cNvPr>
          <p:cNvSpPr txBox="1"/>
          <p:nvPr/>
        </p:nvSpPr>
        <p:spPr>
          <a:xfrm>
            <a:off x="570596" y="1473873"/>
            <a:ext cx="11043887" cy="646331"/>
          </a:xfrm>
          <a:prstGeom prst="rect">
            <a:avLst/>
          </a:prstGeom>
          <a:noFill/>
        </p:spPr>
        <p:txBody>
          <a:bodyPr wrap="square">
            <a:spAutoFit/>
          </a:bodyPr>
          <a:lstStyle/>
          <a:p>
            <a:pPr algn="just"/>
            <a:r>
              <a:rPr lang="en-US" dirty="0">
                <a:solidFill>
                  <a:schemeClr val="accent1">
                    <a:lumMod val="50000"/>
                  </a:schemeClr>
                </a:solidFill>
              </a:rPr>
              <a:t>The debasement of Roman currency, particularly the silver denarius, occurred gradually over time as the Roman government altered both the size and silver content of the coin. </a:t>
            </a:r>
          </a:p>
        </p:txBody>
      </p:sp>
      <p:sp>
        <p:nvSpPr>
          <p:cNvPr id="14" name="TextBox 13">
            <a:extLst>
              <a:ext uri="{FF2B5EF4-FFF2-40B4-BE49-F238E27FC236}">
                <a16:creationId xmlns:a16="http://schemas.microsoft.com/office/drawing/2014/main" id="{0C123AD4-8680-628E-A2C3-8EA4FE732051}"/>
              </a:ext>
            </a:extLst>
          </p:cNvPr>
          <p:cNvSpPr txBox="1"/>
          <p:nvPr/>
        </p:nvSpPr>
        <p:spPr>
          <a:xfrm>
            <a:off x="6322819" y="6081066"/>
            <a:ext cx="4554731" cy="461665"/>
          </a:xfrm>
          <a:prstGeom prst="rect">
            <a:avLst/>
          </a:prstGeom>
          <a:noFill/>
        </p:spPr>
        <p:txBody>
          <a:bodyPr wrap="square">
            <a:spAutoFit/>
          </a:bodyPr>
          <a:lstStyle/>
          <a:p>
            <a:r>
              <a:rPr lang="en-US" sz="1200" dirty="0">
                <a:solidFill>
                  <a:schemeClr val="accent1">
                    <a:lumMod val="50000"/>
                  </a:schemeClr>
                </a:solidFill>
              </a:rPr>
              <a:t>Starting from AD 64, the Romans continuously debased their silver coins until, by the end of the 3rd century, hardly any silver was left.</a:t>
            </a:r>
            <a:endParaRPr lang="it-CH" sz="1200" dirty="0">
              <a:solidFill>
                <a:schemeClr val="accent1">
                  <a:lumMod val="50000"/>
                </a:schemeClr>
              </a:solidFill>
            </a:endParaRPr>
          </a:p>
        </p:txBody>
      </p:sp>
    </p:spTree>
    <p:extLst>
      <p:ext uri="{BB962C8B-B14F-4D97-AF65-F5344CB8AC3E}">
        <p14:creationId xmlns:p14="http://schemas.microsoft.com/office/powerpoint/2010/main" val="332002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21669-3641-84D3-A4CD-A901FEA58D88}"/>
            </a:ext>
          </a:extLst>
        </p:cNvPr>
        <p:cNvGrpSpPr/>
        <p:nvPr/>
      </p:nvGrpSpPr>
      <p:grpSpPr>
        <a:xfrm>
          <a:off x="0" y="0"/>
          <a:ext cx="0" cy="0"/>
          <a:chOff x="0" y="0"/>
          <a:chExt cx="0" cy="0"/>
        </a:xfrm>
      </p:grpSpPr>
      <p:sp>
        <p:nvSpPr>
          <p:cNvPr id="10" name="Rettangolo">
            <a:extLst>
              <a:ext uri="{FF2B5EF4-FFF2-40B4-BE49-F238E27FC236}">
                <a16:creationId xmlns:a16="http://schemas.microsoft.com/office/drawing/2014/main" id="{19245302-A8BD-9078-5659-8074B703B9B8}"/>
              </a:ext>
            </a:extLst>
          </p:cNvPr>
          <p:cNvSpPr/>
          <p:nvPr/>
        </p:nvSpPr>
        <p:spPr>
          <a:xfrm>
            <a:off x="8173453" y="-8546"/>
            <a:ext cx="4018547" cy="6858000"/>
          </a:xfrm>
          <a:prstGeom prst="rect">
            <a:avLst/>
          </a:prstGeom>
          <a:solidFill>
            <a:srgbClr val="AC1380"/>
          </a:solidFill>
          <a:ln w="12700">
            <a:miter lim="400000"/>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egnaposto numero diapositiva 2">
            <a:extLst>
              <a:ext uri="{FF2B5EF4-FFF2-40B4-BE49-F238E27FC236}">
                <a16:creationId xmlns:a16="http://schemas.microsoft.com/office/drawing/2014/main" id="{BC0D93F5-C5DB-19B6-042D-0C132441CA65}"/>
              </a:ext>
            </a:extLst>
          </p:cNvPr>
          <p:cNvSpPr>
            <a:spLocks noGrp="1"/>
          </p:cNvSpPr>
          <p:nvPr>
            <p:ph type="sldNum" sz="quarter" idx="12"/>
          </p:nvPr>
        </p:nvSpPr>
        <p:spPr>
          <a:xfrm>
            <a:off x="8610600" y="631189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D8071D-779D-4C7C-9DC8-1E690BF4E836}" type="slidenum">
              <a:rPr kumimoji="0" lang="en-CH"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H"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Segnaposto contenuto 8">
            <a:extLst>
              <a:ext uri="{FF2B5EF4-FFF2-40B4-BE49-F238E27FC236}">
                <a16:creationId xmlns:a16="http://schemas.microsoft.com/office/drawing/2014/main" id="{FB3E80A5-8923-D413-8C5C-B47DA907A68A}"/>
              </a:ext>
            </a:extLst>
          </p:cNvPr>
          <p:cNvSpPr txBox="1">
            <a:spLocks/>
          </p:cNvSpPr>
          <p:nvPr/>
        </p:nvSpPr>
        <p:spPr>
          <a:xfrm>
            <a:off x="8428936" y="2012627"/>
            <a:ext cx="3507579" cy="3431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mn-cs"/>
            </a:endParaRPr>
          </a:p>
        </p:txBody>
      </p:sp>
      <p:pic>
        <p:nvPicPr>
          <p:cNvPr id="5" name="Picture 21" descr="A picture containing kitchenware, strainer, grater&#10;&#10;Description automatically generated">
            <a:extLst>
              <a:ext uri="{FF2B5EF4-FFF2-40B4-BE49-F238E27FC236}">
                <a16:creationId xmlns:a16="http://schemas.microsoft.com/office/drawing/2014/main" id="{A9F78157-6D95-1C33-7166-8EFA082D5D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7550" y="185735"/>
            <a:ext cx="662496" cy="662496"/>
          </a:xfrm>
          <a:prstGeom prst="rect">
            <a:avLst/>
          </a:prstGeom>
        </p:spPr>
      </p:pic>
      <p:sp>
        <p:nvSpPr>
          <p:cNvPr id="7" name="TextBox 6">
            <a:extLst>
              <a:ext uri="{FF2B5EF4-FFF2-40B4-BE49-F238E27FC236}">
                <a16:creationId xmlns:a16="http://schemas.microsoft.com/office/drawing/2014/main" id="{1F64B3F4-8AE8-5DC4-1A77-A3069D23B4F6}"/>
              </a:ext>
            </a:extLst>
          </p:cNvPr>
          <p:cNvSpPr txBox="1"/>
          <p:nvPr/>
        </p:nvSpPr>
        <p:spPr>
          <a:xfrm>
            <a:off x="8610600" y="2767279"/>
            <a:ext cx="3201590" cy="107721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TwitterChirp"/>
                <a:ea typeface="+mn-ea"/>
                <a:cs typeface="+mn-cs"/>
              </a:rPr>
              <a:t>The transition from weak money to sound money is part of the natural cyclicality of history, as highlighted also by Polybius and Michael Hopf </a:t>
            </a:r>
            <a:endParaRPr kumimoji="0" lang="it-IT" sz="1600" b="0" i="0" u="none" strike="noStrike" kern="1200" cap="none" spc="0" normalizeH="0" baseline="0" noProof="0" dirty="0">
              <a:ln>
                <a:noFill/>
              </a:ln>
              <a:solidFill>
                <a:schemeClr val="bg1"/>
              </a:solidFill>
              <a:effectLst/>
              <a:uLnTx/>
              <a:uFillTx/>
              <a:latin typeface="TwitterChirp"/>
              <a:ea typeface="+mn-ea"/>
              <a:cs typeface="+mn-cs"/>
            </a:endParaRPr>
          </a:p>
        </p:txBody>
      </p:sp>
      <p:sp>
        <p:nvSpPr>
          <p:cNvPr id="6" name="Segnaposto testo 2">
            <a:extLst>
              <a:ext uri="{FF2B5EF4-FFF2-40B4-BE49-F238E27FC236}">
                <a16:creationId xmlns:a16="http://schemas.microsoft.com/office/drawing/2014/main" id="{6ED81E52-133D-C5FD-2582-FEAF063B2D1B}"/>
              </a:ext>
            </a:extLst>
          </p:cNvPr>
          <p:cNvSpPr txBox="1">
            <a:spLocks/>
          </p:cNvSpPr>
          <p:nvPr/>
        </p:nvSpPr>
        <p:spPr>
          <a:xfrm>
            <a:off x="577516" y="269459"/>
            <a:ext cx="9327754" cy="10572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rgbClr val="20386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03864"/>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03864"/>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03864"/>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dirty="0">
                <a:latin typeface="Calibri Light" panose="020F0302020204030204"/>
              </a:rPr>
              <a:t>Human </a:t>
            </a:r>
            <a:r>
              <a:rPr lang="it-IT" dirty="0" err="1">
                <a:latin typeface="Calibri Light" panose="020F0302020204030204"/>
              </a:rPr>
              <a:t>cyclicality</a:t>
            </a:r>
            <a:endParaRPr kumimoji="0" lang="it-IT" sz="3200" b="0" i="0" u="none" strike="noStrike" kern="1200" cap="none" spc="0" normalizeH="0" baseline="0" noProof="0" dirty="0">
              <a:ln>
                <a:noFill/>
              </a:ln>
              <a:solidFill>
                <a:srgbClr val="203864"/>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78381365-2910-E41A-F871-EB420D1869BE}"/>
              </a:ext>
            </a:extLst>
          </p:cNvPr>
          <p:cNvPicPr>
            <a:picLocks noChangeAspect="1"/>
          </p:cNvPicPr>
          <p:nvPr/>
        </p:nvPicPr>
        <p:blipFill>
          <a:blip r:embed="rId3"/>
          <a:stretch>
            <a:fillRect/>
          </a:stretch>
        </p:blipFill>
        <p:spPr>
          <a:xfrm>
            <a:off x="450087" y="1381215"/>
            <a:ext cx="3421033" cy="4095566"/>
          </a:xfrm>
          <a:prstGeom prst="rect">
            <a:avLst/>
          </a:prstGeom>
        </p:spPr>
      </p:pic>
      <p:pic>
        <p:nvPicPr>
          <p:cNvPr id="9" name="Picture 8">
            <a:extLst>
              <a:ext uri="{FF2B5EF4-FFF2-40B4-BE49-F238E27FC236}">
                <a16:creationId xmlns:a16="http://schemas.microsoft.com/office/drawing/2014/main" id="{4904D449-D0DF-31FA-87CD-47659C5005C0}"/>
              </a:ext>
            </a:extLst>
          </p:cNvPr>
          <p:cNvPicPr>
            <a:picLocks noChangeAspect="1"/>
          </p:cNvPicPr>
          <p:nvPr/>
        </p:nvPicPr>
        <p:blipFill>
          <a:blip r:embed="rId4"/>
          <a:stretch>
            <a:fillRect/>
          </a:stretch>
        </p:blipFill>
        <p:spPr>
          <a:xfrm>
            <a:off x="4018548" y="1381215"/>
            <a:ext cx="3739959" cy="4095566"/>
          </a:xfrm>
          <a:prstGeom prst="rect">
            <a:avLst/>
          </a:prstGeom>
        </p:spPr>
      </p:pic>
    </p:spTree>
    <p:extLst>
      <p:ext uri="{BB962C8B-B14F-4D97-AF65-F5344CB8AC3E}">
        <p14:creationId xmlns:p14="http://schemas.microsoft.com/office/powerpoint/2010/main" val="3402067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po 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ghtside Capital Master Slide[103]  -  Sola lettura" id="{07F1B3C6-1691-438E-83F2-A05895C50F77}" vid="{D5066594-E822-46E2-9C23-FA2D2C4BA306}"/>
    </a:ext>
  </a:extLst>
</a:theme>
</file>

<file path=ppt/theme/theme3.xml><?xml version="1.0" encoding="utf-8"?>
<a:theme xmlns:a="http://schemas.openxmlformats.org/drawingml/2006/main" name="2_Sfondo viol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ghtside Capital Master Slide  -  Read-Only" id="{1D6B08CE-8B5A-47FE-9F20-CE2143DFFF17}" vid="{96DAEE2A-D947-4AF6-B6E1-C67F28816316}"/>
    </a:ext>
  </a:extLst>
</a:theme>
</file>

<file path=ppt/theme/theme4.xml><?xml version="1.0" encoding="utf-8"?>
<a:theme xmlns:a="http://schemas.openxmlformats.org/drawingml/2006/main" name="Clos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ghtside Capital Master Slide[103]  -  Sola lettura" id="{07F1B3C6-1691-438E-83F2-A05895C50F77}" vid="{3EFCD965-776D-4683-8E9B-F81D7FC42966}"/>
    </a:ext>
  </a:extLst>
</a:theme>
</file>

<file path=ppt/theme/theme5.xml><?xml version="1.0" encoding="utf-8"?>
<a:theme xmlns:a="http://schemas.openxmlformats.org/drawingml/2006/main" name="Sfondo viol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ightside Capital Master Slide[103]  -  Sola lettura" id="{07F1B3C6-1691-438E-83F2-A05895C50F77}" vid="{62EA3E9D-DD52-4442-8076-86B6D7DE4D7F}"/>
    </a:ext>
  </a:extLst>
</a:theme>
</file>

<file path=ppt/theme/theme6.xml><?xml version="1.0" encoding="utf-8"?>
<a:theme xmlns:a="http://schemas.openxmlformats.org/drawingml/2006/main" name="2_Corpo 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2087</Words>
  <Application>Microsoft Office PowerPoint</Application>
  <PresentationFormat>Widescreen</PresentationFormat>
  <Paragraphs>148</Paragraphs>
  <Slides>31</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31</vt:i4>
      </vt:variant>
    </vt:vector>
  </HeadingPairs>
  <TitlesOfParts>
    <vt:vector size="42" baseType="lpstr">
      <vt:lpstr>Aptos</vt:lpstr>
      <vt:lpstr>Arial</vt:lpstr>
      <vt:lpstr>Calibri</vt:lpstr>
      <vt:lpstr>Calibri Light</vt:lpstr>
      <vt:lpstr>TwitterChirp</vt:lpstr>
      <vt:lpstr>Office Theme</vt:lpstr>
      <vt:lpstr>Corpo standard</vt:lpstr>
      <vt:lpstr>2_Sfondo viola</vt:lpstr>
      <vt:lpstr>Closing</vt:lpstr>
      <vt:lpstr>Sfondo viola</vt:lpstr>
      <vt:lpstr>2_Corpo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Investments Interns</dc:creator>
  <cp:lastModifiedBy>Christian Iacobone</cp:lastModifiedBy>
  <cp:revision>214</cp:revision>
  <dcterms:created xsi:type="dcterms:W3CDTF">2022-09-14T16:14:10Z</dcterms:created>
  <dcterms:modified xsi:type="dcterms:W3CDTF">2025-10-01T12:36:57Z</dcterms:modified>
</cp:coreProperties>
</file>